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9" r:id="rId3"/>
    <p:sldId id="280" r:id="rId4"/>
    <p:sldId id="282" r:id="rId5"/>
    <p:sldId id="275" r:id="rId6"/>
    <p:sldId id="281" r:id="rId7"/>
    <p:sldId id="283" r:id="rId8"/>
    <p:sldId id="285" r:id="rId9"/>
    <p:sldId id="261" r:id="rId10"/>
    <p:sldId id="263" r:id="rId11"/>
    <p:sldId id="284" r:id="rId12"/>
    <p:sldId id="276" r:id="rId13"/>
    <p:sldId id="286" r:id="rId14"/>
    <p:sldId id="288" r:id="rId15"/>
    <p:sldId id="277" r:id="rId16"/>
    <p:sldId id="278" r:id="rId17"/>
    <p:sldId id="287" r:id="rId18"/>
    <p:sldId id="269" r:id="rId19"/>
    <p:sldId id="270" r:id="rId20"/>
    <p:sldId id="271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77987-54C6-4D02-83E9-CF7436D67D40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F3E59-4612-4C26-A21E-99AF8D122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9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F3E59-4612-4C26-A21E-99AF8D122A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50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F3E59-4612-4C26-A21E-99AF8D122A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74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2B051-BC38-4973-BE4F-EDFED3EF1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8DE1C-2B5D-4056-A49C-DB9C687B5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FBF02-EE67-40A4-B2FD-1664D8691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368D-99BD-4EF9-BCCA-8FF40EB49026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00D6F-E1A7-435B-A44F-3A0E12DE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F69E4-6A9D-4C9B-8F3D-831922C65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253E-94AB-4B06-8E3D-85507F38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16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A89CE-2D76-4371-8852-8C92AA4F2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D23EB9-CE49-4368-AE97-EFA853134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AB462-5FFD-45EC-BBFD-C128662EC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368D-99BD-4EF9-BCCA-8FF40EB49026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A415C-35AF-4FCD-8D81-E8FE1F8CF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EE1C5-9EE8-47FF-BE32-16C2D5C09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253E-94AB-4B06-8E3D-85507F38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74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B0D1D9-F1DD-48F9-A57F-BA70807B77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145763-FD0C-4B25-81B2-84FEA25E5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AD5C3-3AB7-4F84-9E63-6C3525E8B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368D-99BD-4EF9-BCCA-8FF40EB49026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62B3E-E745-44A3-ABD6-67F9A820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64D52-3BB1-45E6-8100-56822870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253E-94AB-4B06-8E3D-85507F38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27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C0D2-CEB1-4C54-A964-23F553A1A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A0FA6-1A2B-443D-95AD-46EFCF50D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1E206-23EA-46B3-B96C-A37249B43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368D-99BD-4EF9-BCCA-8FF40EB49026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50C0E-9CAF-48BA-98F0-2C58A2893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51732-BC1D-49CB-BD8F-A1F95B15F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253E-94AB-4B06-8E3D-85507F38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08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48EFC-D607-4FA8-A026-8F07D9DA1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D0FF7-70B3-4AC6-B046-71A031BD2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369CE-FB50-4615-B6C4-8BA7BA862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368D-99BD-4EF9-BCCA-8FF40EB49026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9C7E6-D913-4E65-8F37-0DAB7D841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9F9A0-24CA-403D-B744-8D2BC6494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253E-94AB-4B06-8E3D-85507F38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92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2D126-238D-48A2-A0B0-17AD75643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3CD15-AD1A-4DD4-82AC-AF7B8CA49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78352-57DD-4F9A-8246-46D1AD0EE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676C2D-F1D6-4622-9DF1-2643A0250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368D-99BD-4EF9-BCCA-8FF40EB49026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261D9-A640-4703-8C5F-EFF39BD5A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D22E1-CAA7-45D8-9F8C-E2289932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253E-94AB-4B06-8E3D-85507F38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74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0953-5162-476A-A505-BF1F96104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DDD29-354A-47CF-87F9-2121A64E9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5F675-8650-475D-BD41-89942EBF7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259E87-2024-41CF-9540-8A87855A1D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FF8FFC-8A15-4D10-AD4A-F0B652239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51B2FD-BC60-4C6B-81DA-F6255C60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368D-99BD-4EF9-BCCA-8FF40EB49026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70688B-8996-4B14-AE2D-F807EF66E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B2EFC6-BEAD-4269-85B1-6209C0B2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253E-94AB-4B06-8E3D-85507F38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73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44FAB-FD78-44D3-B0C5-3EF9DEB7C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D7C1C1-CEA7-4C43-A805-A3E7A1E4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368D-99BD-4EF9-BCCA-8FF40EB49026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AC636-63EA-4100-9EF5-2EC36898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48C5AC-D939-4407-A0A3-3D85A8A09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253E-94AB-4B06-8E3D-85507F38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012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CC7ED6-C4CB-4A5A-92C5-2BD1BF1DA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368D-99BD-4EF9-BCCA-8FF40EB49026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6927E5-96D7-41D9-8A48-C42E0D744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FDC59-2D87-49EF-9940-E04CF061B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253E-94AB-4B06-8E3D-85507F38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94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0F26C-D093-4ED7-8E14-CFC6C0993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8A541-B5D5-4F2F-968D-822967B10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A3A9F-F421-4465-80BC-D8612E63C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50323-4067-4FC1-9849-4B9EBDEDA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368D-99BD-4EF9-BCCA-8FF40EB49026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15E2F-19C1-4481-99BE-5B459C757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D6DC0-618E-4AD0-BEC1-FFA77639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253E-94AB-4B06-8E3D-85507F38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27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FEFE0-FCA2-4199-8C9D-E622D9611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0B04EC-5F84-47A1-8099-17E7661945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2F383-DEFE-4B21-BAB0-3F66155DB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16BBC-88BF-4B23-B644-92A08BEBC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368D-99BD-4EF9-BCCA-8FF40EB49026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34D86-81BC-4622-8750-1734CD991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38F0B-18DE-4D46-B33C-A8981138C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253E-94AB-4B06-8E3D-85507F38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8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70918E-5C3E-43BF-BDCA-8B0F2E39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30F0D-1B9A-4B62-9408-E60284961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F6235-107B-4C96-87E0-2174C8E22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E368D-99BD-4EF9-BCCA-8FF40EB49026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C86DA-AC46-4505-96EB-EAC3CD36D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19AAE-6BC5-4012-9CFA-1FEB4EB59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B253E-94AB-4B06-8E3D-85507F38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37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927" y="-457200"/>
            <a:ext cx="12967853" cy="771698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F4FD5038-1742-4381-A24D-6FDEFD51E522}"/>
              </a:ext>
            </a:extLst>
          </p:cNvPr>
          <p:cNvSpPr txBox="1">
            <a:spLocks/>
          </p:cNvSpPr>
          <p:nvPr/>
        </p:nvSpPr>
        <p:spPr>
          <a:xfrm>
            <a:off x="988143" y="1401097"/>
            <a:ext cx="10500851" cy="3672348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Stop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THẦY CÔ </a:t>
            </a:r>
          </a:p>
          <a:p>
            <a:r>
              <a:rPr lang="en-US" sz="4800" b="1" dirty="0"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</a:p>
          <a:p>
            <a:r>
              <a:rPr lang="en-US" sz="4800" b="1" dirty="0"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CÁC EM HỌC SINH</a:t>
            </a:r>
          </a:p>
        </p:txBody>
      </p:sp>
    </p:spTree>
    <p:extLst>
      <p:ext uri="{BB962C8B-B14F-4D97-AF65-F5344CB8AC3E}">
        <p14:creationId xmlns:p14="http://schemas.microsoft.com/office/powerpoint/2010/main" val="43666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326936-5495-426F-A6BC-F3064D47AC8C}"/>
              </a:ext>
            </a:extLst>
          </p:cNvPr>
          <p:cNvSpPr txBox="1"/>
          <p:nvPr/>
        </p:nvSpPr>
        <p:spPr>
          <a:xfrm rot="10800000">
            <a:off x="7639664" y="352244"/>
            <a:ext cx="4328022" cy="582436"/>
          </a:xfrm>
          <a:prstGeom prst="rect">
            <a:avLst/>
          </a:prstGeom>
          <a:solidFill>
            <a:srgbClr val="FCC493"/>
          </a:solidFill>
          <a:ln>
            <a:solidFill>
              <a:srgbClr val="FCC493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2" name="Rectangle 39">
            <a:extLst>
              <a:ext uri="{FF2B5EF4-FFF2-40B4-BE49-F238E27FC236}">
                <a16:creationId xmlns:a16="http://schemas.microsoft.com/office/drawing/2014/main" id="{AFDDDBB7-4BAF-4200-AE50-FB21170EB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139" y="6438437"/>
            <a:ext cx="51789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Cấu</a:t>
            </a:r>
            <a:r>
              <a:rPr lang="en-US" sz="20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000" b="1" i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tạo</a:t>
            </a:r>
            <a:r>
              <a:rPr lang="en-US" sz="20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000" b="1" i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lớp</a:t>
            </a:r>
            <a:r>
              <a:rPr lang="en-US" sz="20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000" b="1" i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niêm</a:t>
            </a:r>
            <a:r>
              <a:rPr lang="en-US" sz="20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000" b="1" i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mạc</a:t>
            </a:r>
            <a:r>
              <a:rPr lang="en-US" sz="20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000" b="1" i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dạ</a:t>
            </a:r>
            <a:r>
              <a:rPr lang="en-US" sz="20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000" b="1" i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dày</a:t>
            </a:r>
            <a:endParaRPr lang="en-US" sz="2000" b="1" i="1" u="sng" dirty="0">
              <a:solidFill>
                <a:schemeClr val="tx1">
                  <a:lumMod val="85000"/>
                  <a:lumOff val="15000"/>
                </a:schemeClr>
              </a:solidFill>
              <a:latin typeface="UTM Centur" panose="02040603050506020204" pitchFamily="18" charset="0"/>
              <a:cs typeface="Arial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CBB643-17D9-41E4-8BD8-E291AF2F0631}"/>
              </a:ext>
            </a:extLst>
          </p:cNvPr>
          <p:cNvSpPr/>
          <p:nvPr/>
        </p:nvSpPr>
        <p:spPr bwMode="auto">
          <a:xfrm>
            <a:off x="2932008" y="186540"/>
            <a:ext cx="5390262" cy="786664"/>
          </a:xfrm>
          <a:prstGeom prst="rect">
            <a:avLst/>
          </a:pr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0E8349-E596-44C6-B190-A415266CFC23}"/>
              </a:ext>
            </a:extLst>
          </p:cNvPr>
          <p:cNvGrpSpPr/>
          <p:nvPr/>
        </p:nvGrpSpPr>
        <p:grpSpPr>
          <a:xfrm>
            <a:off x="2863386" y="279272"/>
            <a:ext cx="5527506" cy="881564"/>
            <a:chOff x="153771" y="-2150740"/>
            <a:chExt cx="5527506" cy="881564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B3FA724-AB8C-46C2-BB41-F2809FFF09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3237" y="-1269176"/>
              <a:ext cx="5418040" cy="0"/>
            </a:xfrm>
            <a:prstGeom prst="line">
              <a:avLst/>
            </a:prstGeom>
            <a:noFill/>
            <a:ln w="12700" cap="flat" cmpd="sng" algn="ctr">
              <a:solidFill>
                <a:srgbClr val="60B5CC"/>
              </a:solidFill>
              <a:prstDash val="dash"/>
            </a:ln>
            <a:effectLst/>
          </p:spPr>
        </p:cxnSp>
        <p:sp>
          <p:nvSpPr>
            <p:cNvPr id="15" name="Rectangle 39">
              <a:extLst>
                <a:ext uri="{FF2B5EF4-FFF2-40B4-BE49-F238E27FC236}">
                  <a16:creationId xmlns:a16="http://schemas.microsoft.com/office/drawing/2014/main" id="{AA96FFC1-7BE5-4594-A3A9-FBCAD4EE3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71" y="-2150740"/>
              <a:ext cx="530857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1</a:t>
              </a:r>
              <a:r>
                <a:rPr lang="en-US" sz="3200" b="1" smtClean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.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Cấu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tạo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dạ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dày</a:t>
              </a:r>
              <a:endParaRPr lang="en-US" sz="3200" b="1" dirty="0">
                <a:solidFill>
                  <a:prstClr val="black"/>
                </a:solidFill>
                <a:latin typeface="UTM Centur" panose="02040603050506020204" pitchFamily="18" charset="0"/>
                <a:cs typeface="Arial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5782" y="1223174"/>
            <a:ext cx="9088581" cy="521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5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326936-5495-426F-A6BC-F3064D47AC8C}"/>
              </a:ext>
            </a:extLst>
          </p:cNvPr>
          <p:cNvSpPr txBox="1"/>
          <p:nvPr/>
        </p:nvSpPr>
        <p:spPr>
          <a:xfrm rot="10800000">
            <a:off x="7639664" y="352244"/>
            <a:ext cx="4328022" cy="582436"/>
          </a:xfrm>
          <a:prstGeom prst="rect">
            <a:avLst/>
          </a:prstGeom>
          <a:solidFill>
            <a:srgbClr val="FCC493"/>
          </a:solidFill>
          <a:ln>
            <a:solidFill>
              <a:srgbClr val="FCC493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CBB643-17D9-41E4-8BD8-E291AF2F0631}"/>
              </a:ext>
            </a:extLst>
          </p:cNvPr>
          <p:cNvSpPr/>
          <p:nvPr/>
        </p:nvSpPr>
        <p:spPr bwMode="auto">
          <a:xfrm>
            <a:off x="2932008" y="186540"/>
            <a:ext cx="5390262" cy="786664"/>
          </a:xfrm>
          <a:prstGeom prst="rect">
            <a:avLst/>
          </a:pr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0E8349-E596-44C6-B190-A415266CFC23}"/>
              </a:ext>
            </a:extLst>
          </p:cNvPr>
          <p:cNvGrpSpPr/>
          <p:nvPr/>
        </p:nvGrpSpPr>
        <p:grpSpPr>
          <a:xfrm>
            <a:off x="2863386" y="279272"/>
            <a:ext cx="5527506" cy="881564"/>
            <a:chOff x="153771" y="-2150740"/>
            <a:chExt cx="5527506" cy="88156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B3FA724-AB8C-46C2-BB41-F2809FFF09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3237" y="-1269176"/>
              <a:ext cx="5418040" cy="0"/>
            </a:xfrm>
            <a:prstGeom prst="line">
              <a:avLst/>
            </a:prstGeom>
            <a:noFill/>
            <a:ln w="12700" cap="flat" cmpd="sng" algn="ctr">
              <a:solidFill>
                <a:srgbClr val="60B5CC"/>
              </a:solidFill>
              <a:prstDash val="dash"/>
            </a:ln>
            <a:effectLst/>
          </p:spPr>
        </p:cxnSp>
        <p:sp>
          <p:nvSpPr>
            <p:cNvPr id="9" name="Rectangle 39">
              <a:extLst>
                <a:ext uri="{FF2B5EF4-FFF2-40B4-BE49-F238E27FC236}">
                  <a16:creationId xmlns:a16="http://schemas.microsoft.com/office/drawing/2014/main" id="{AA96FFC1-7BE5-4594-A3A9-FBCAD4EE3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71" y="-2150740"/>
              <a:ext cx="530857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1</a:t>
              </a:r>
              <a:r>
                <a:rPr lang="en-US" sz="3200" b="1" smtClean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.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Cấu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tạo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dạ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dày</a:t>
              </a:r>
              <a:endParaRPr lang="en-US" sz="3200" b="1" dirty="0">
                <a:solidFill>
                  <a:prstClr val="black"/>
                </a:solidFill>
                <a:latin typeface="UTM Centur" panose="02040603050506020204" pitchFamily="18" charset="0"/>
                <a:cs typeface="Arial" charset="0"/>
              </a:endParaRPr>
            </a:p>
          </p:txBody>
        </p:sp>
      </p:grpSp>
      <p:sp>
        <p:nvSpPr>
          <p:cNvPr id="11" name="AutoShape 3"/>
          <p:cNvSpPr>
            <a:spLocks noChangeArrowheads="1"/>
          </p:cNvSpPr>
          <p:nvPr/>
        </p:nvSpPr>
        <p:spPr bwMode="gray">
          <a:xfrm>
            <a:off x="671836" y="1386992"/>
            <a:ext cx="4672817" cy="47505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EA">
                  <a:gamma/>
                  <a:tint val="2941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903873" y="1683782"/>
            <a:ext cx="4440781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10000"/>
              </a:lnSpc>
              <a:buFontTx/>
              <a:buChar char="-"/>
            </a:pP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Hình </a:t>
            </a:r>
            <a:r>
              <a:rPr lang="en-US" alt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thắt nút 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hai đầu, dung tích khoảng </a:t>
            </a:r>
            <a:r>
              <a:rPr lang="en-US" alt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lít</a:t>
            </a:r>
          </a:p>
          <a:p>
            <a:pPr marL="342900" indent="-342900" eaLnBrk="0" hangingPunct="0">
              <a:lnSpc>
                <a:spcPct val="110000"/>
              </a:lnSpc>
              <a:buFontTx/>
              <a:buChar char="-"/>
            </a:pPr>
            <a:r>
              <a:rPr lang="en-US" altLang="en-US" sz="2400" b="0" smtClean="0">
                <a:latin typeface="Arial" panose="020B0604020202020204" pitchFamily="34" charset="0"/>
                <a:cs typeface="Arial" panose="020B0604020202020204" pitchFamily="34" charset="0"/>
              </a:rPr>
              <a:t>Thành dạ dày: gồm 4 lớp</a:t>
            </a:r>
          </a:p>
          <a:p>
            <a:pPr eaLnBrk="0" hangingPunct="0">
              <a:lnSpc>
                <a:spcPct val="110000"/>
              </a:lnSpc>
            </a:pPr>
            <a:r>
              <a:rPr lang="vi-VN" altLang="en-US" sz="2400">
                <a:latin typeface="Arial" panose="020B0604020202020204" pitchFamily="34" charset="0"/>
                <a:cs typeface="Arial" panose="020B0604020202020204" pitchFamily="34" charset="0"/>
              </a:rPr>
              <a:t>+Lớp </a:t>
            </a:r>
            <a:r>
              <a:rPr lang="vi-VN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màng bọc </a:t>
            </a:r>
            <a:r>
              <a:rPr lang="vi-VN" altLang="en-US" sz="2400">
                <a:latin typeface="Arial" panose="020B0604020202020204" pitchFamily="34" charset="0"/>
                <a:cs typeface="Arial" panose="020B0604020202020204" pitchFamily="34" charset="0"/>
              </a:rPr>
              <a:t>bên ngoài</a:t>
            </a:r>
          </a:p>
          <a:p>
            <a:pPr eaLnBrk="0" hangingPunct="0">
              <a:lnSpc>
                <a:spcPct val="110000"/>
              </a:lnSpc>
            </a:pPr>
            <a:r>
              <a:rPr lang="vi-VN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altLang="en-US" sz="2400">
                <a:latin typeface="Arial" panose="020B0604020202020204" pitchFamily="34" charset="0"/>
                <a:cs typeface="Arial" panose="020B0604020202020204" pitchFamily="34" charset="0"/>
              </a:rPr>
              <a:t>Lớp </a:t>
            </a:r>
            <a:r>
              <a:rPr lang="vi-VN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vi-VN" altLang="en-US" sz="2400">
                <a:latin typeface="Arial" panose="020B0604020202020204" pitchFamily="34" charset="0"/>
                <a:cs typeface="Arial" panose="020B0604020202020204" pitchFamily="34" charset="0"/>
              </a:rPr>
              <a:t>: dày, khoẻ gồm 3 loại cơ( cơ dọc, cơ vòng và cơ chéo )</a:t>
            </a:r>
          </a:p>
          <a:p>
            <a:pPr eaLnBrk="0" hangingPunct="0">
              <a:lnSpc>
                <a:spcPct val="110000"/>
              </a:lnSpc>
            </a:pPr>
            <a:r>
              <a:rPr lang="vi-VN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altLang="en-US" sz="2400">
                <a:latin typeface="Arial" panose="020B0604020202020204" pitchFamily="34" charset="0"/>
                <a:cs typeface="Arial" panose="020B0604020202020204" pitchFamily="34" charset="0"/>
              </a:rPr>
              <a:t>Lớp </a:t>
            </a:r>
            <a:r>
              <a:rPr lang="vi-VN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niêm mạc </a:t>
            </a:r>
          </a:p>
          <a:p>
            <a:pPr eaLnBrk="0" hangingPunct="0">
              <a:lnSpc>
                <a:spcPct val="110000"/>
              </a:lnSpc>
            </a:pPr>
            <a:r>
              <a:rPr lang="vi-VN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+Lớp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dưới</a:t>
            </a:r>
            <a:r>
              <a:rPr lang="vi-VN" alt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niêm mạc 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en-US" sz="2400" b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3908" y="1295686"/>
            <a:ext cx="6053779" cy="49461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8" y="5597300"/>
            <a:ext cx="1230373" cy="123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8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A831D77-03A8-4DF7-9227-515494B442FC}"/>
              </a:ext>
            </a:extLst>
          </p:cNvPr>
          <p:cNvSpPr txBox="1"/>
          <p:nvPr/>
        </p:nvSpPr>
        <p:spPr>
          <a:xfrm rot="10800000">
            <a:off x="7639664" y="352244"/>
            <a:ext cx="4328022" cy="582436"/>
          </a:xfrm>
          <a:prstGeom prst="rect">
            <a:avLst/>
          </a:prstGeom>
          <a:solidFill>
            <a:srgbClr val="FCC493"/>
          </a:solidFill>
          <a:ln>
            <a:solidFill>
              <a:srgbClr val="FCC493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F579BC-9A5D-4472-A562-5FDBB6FF06E8}"/>
              </a:ext>
            </a:extLst>
          </p:cNvPr>
          <p:cNvSpPr/>
          <p:nvPr/>
        </p:nvSpPr>
        <p:spPr bwMode="auto">
          <a:xfrm>
            <a:off x="3141984" y="148017"/>
            <a:ext cx="5390262" cy="786664"/>
          </a:xfrm>
          <a:prstGeom prst="rect">
            <a:avLst/>
          </a:pr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A4AF460-967B-417F-B8A6-4990BCA5C7CD}"/>
              </a:ext>
            </a:extLst>
          </p:cNvPr>
          <p:cNvGrpSpPr/>
          <p:nvPr/>
        </p:nvGrpSpPr>
        <p:grpSpPr>
          <a:xfrm>
            <a:off x="3073362" y="240749"/>
            <a:ext cx="5527506" cy="881564"/>
            <a:chOff x="153771" y="-2150740"/>
            <a:chExt cx="5527506" cy="88156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C38FED3-4802-438D-8A7B-ADC539EF351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3237" y="-1269176"/>
              <a:ext cx="5418040" cy="0"/>
            </a:xfrm>
            <a:prstGeom prst="line">
              <a:avLst/>
            </a:prstGeom>
            <a:noFill/>
            <a:ln w="12700" cap="flat" cmpd="sng" algn="ctr">
              <a:solidFill>
                <a:srgbClr val="60B5CC"/>
              </a:solidFill>
              <a:prstDash val="dash"/>
            </a:ln>
            <a:effectLst/>
          </p:spPr>
        </p:cxnSp>
        <p:sp>
          <p:nvSpPr>
            <p:cNvPr id="8" name="Rectangle 39">
              <a:extLst>
                <a:ext uri="{FF2B5EF4-FFF2-40B4-BE49-F238E27FC236}">
                  <a16:creationId xmlns:a16="http://schemas.microsoft.com/office/drawing/2014/main" id="{E24D631E-BB63-4A80-8C22-E492D5AF6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71" y="-2150740"/>
              <a:ext cx="530857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2</a:t>
              </a:r>
              <a:r>
                <a:rPr lang="en-US" sz="3200" b="1" smtClean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.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Tiêu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hóa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ở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dạ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dày</a:t>
              </a:r>
              <a:endParaRPr lang="en-US" sz="3200" b="1" dirty="0">
                <a:solidFill>
                  <a:prstClr val="black"/>
                </a:solidFill>
                <a:latin typeface="UTM Centur" panose="02040603050506020204" pitchFamily="18" charset="0"/>
                <a:cs typeface="Arial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BCC3781-40ED-4226-852E-E1CA9FB74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415"/>
          <a:stretch/>
        </p:blipFill>
        <p:spPr>
          <a:xfrm>
            <a:off x="5832764" y="1462134"/>
            <a:ext cx="6359236" cy="4648402"/>
          </a:xfrm>
          <a:prstGeom prst="rect">
            <a:avLst/>
          </a:prstGeom>
        </p:spPr>
      </p:pic>
      <p:sp>
        <p:nvSpPr>
          <p:cNvPr id="29" name="Rectangle 39">
            <a:extLst>
              <a:ext uri="{FF2B5EF4-FFF2-40B4-BE49-F238E27FC236}">
                <a16:creationId xmlns:a16="http://schemas.microsoft.com/office/drawing/2014/main" id="{AB6E58EA-390C-48D3-8805-B1F02A56F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3418" y="6105420"/>
            <a:ext cx="44839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Thí</a:t>
            </a:r>
            <a:r>
              <a:rPr lang="en-US" sz="24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400" b="1" i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nghiệm</a:t>
            </a:r>
            <a:r>
              <a:rPr lang="en-US" sz="24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400" b="1" i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bữa</a:t>
            </a:r>
            <a:r>
              <a:rPr lang="en-US" sz="24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400" b="1" i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ăn</a:t>
            </a:r>
            <a:r>
              <a:rPr lang="en-US" sz="24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400" b="1" i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giả</a:t>
            </a:r>
            <a:r>
              <a:rPr lang="en-US" sz="24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400" b="1" i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của</a:t>
            </a:r>
            <a:r>
              <a:rPr lang="en-US" sz="24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400" b="1" i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chó</a:t>
            </a:r>
            <a:endParaRPr lang="en-US" sz="2400" b="1" i="1" u="sng" dirty="0">
              <a:solidFill>
                <a:schemeClr val="tx1">
                  <a:lumMod val="85000"/>
                  <a:lumOff val="15000"/>
                </a:schemeClr>
              </a:solidFill>
              <a:latin typeface="UTM Centur" panose="02040603050506020204" pitchFamily="18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649767"/>
            <a:ext cx="6096000" cy="22398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/>
              <a:t>- </a:t>
            </a:r>
            <a:r>
              <a:rPr lang="vi-VN" sz="2400" smtClean="0"/>
              <a:t>Khi </a:t>
            </a:r>
            <a:r>
              <a:rPr lang="vi-VN" sz="2400"/>
              <a:t>cho chó ăn, thức ăn không vào dạ dày mà rơi xuống cái đĩa đặt ngay dưới cổ nó. Chỉ 3 phút sau khi thức ăn chạm lưỡi, dịch dạ dày đã tiết ra mạnh </a:t>
            </a:r>
            <a:r>
              <a:rPr lang="vi-VN" sz="2400" smtClean="0"/>
              <a:t>mẽ</a:t>
            </a:r>
          </a:p>
        </p:txBody>
      </p:sp>
    </p:spTree>
    <p:extLst>
      <p:ext uri="{BB962C8B-B14F-4D97-AF65-F5344CB8AC3E}">
        <p14:creationId xmlns:p14="http://schemas.microsoft.com/office/powerpoint/2010/main" val="273656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831D77-03A8-4DF7-9227-515494B442FC}"/>
              </a:ext>
            </a:extLst>
          </p:cNvPr>
          <p:cNvSpPr txBox="1"/>
          <p:nvPr/>
        </p:nvSpPr>
        <p:spPr>
          <a:xfrm rot="10800000">
            <a:off x="7639664" y="352244"/>
            <a:ext cx="4328022" cy="582436"/>
          </a:xfrm>
          <a:prstGeom prst="rect">
            <a:avLst/>
          </a:prstGeom>
          <a:solidFill>
            <a:srgbClr val="FCC493"/>
          </a:solidFill>
          <a:ln>
            <a:solidFill>
              <a:srgbClr val="FCC493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F579BC-9A5D-4472-A562-5FDBB6FF06E8}"/>
              </a:ext>
            </a:extLst>
          </p:cNvPr>
          <p:cNvSpPr/>
          <p:nvPr/>
        </p:nvSpPr>
        <p:spPr bwMode="auto">
          <a:xfrm>
            <a:off x="3141984" y="148017"/>
            <a:ext cx="5390262" cy="786664"/>
          </a:xfrm>
          <a:prstGeom prst="rect">
            <a:avLst/>
          </a:pr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A4AF460-967B-417F-B8A6-4990BCA5C7CD}"/>
              </a:ext>
            </a:extLst>
          </p:cNvPr>
          <p:cNvGrpSpPr/>
          <p:nvPr/>
        </p:nvGrpSpPr>
        <p:grpSpPr>
          <a:xfrm>
            <a:off x="3073362" y="240749"/>
            <a:ext cx="5527506" cy="881564"/>
            <a:chOff x="153771" y="-2150740"/>
            <a:chExt cx="5527506" cy="88156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C38FED3-4802-438D-8A7B-ADC539EF351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3237" y="-1269176"/>
              <a:ext cx="5418040" cy="0"/>
            </a:xfrm>
            <a:prstGeom prst="line">
              <a:avLst/>
            </a:prstGeom>
            <a:noFill/>
            <a:ln w="12700" cap="flat" cmpd="sng" algn="ctr">
              <a:solidFill>
                <a:srgbClr val="60B5CC"/>
              </a:solidFill>
              <a:prstDash val="dash"/>
            </a:ln>
            <a:effectLst/>
          </p:spPr>
        </p:cxnSp>
        <p:sp>
          <p:nvSpPr>
            <p:cNvPr id="8" name="Rectangle 39">
              <a:extLst>
                <a:ext uri="{FF2B5EF4-FFF2-40B4-BE49-F238E27FC236}">
                  <a16:creationId xmlns:a16="http://schemas.microsoft.com/office/drawing/2014/main" id="{E24D631E-BB63-4A80-8C22-E492D5AF6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71" y="-2150740"/>
              <a:ext cx="530857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2</a:t>
              </a:r>
              <a:r>
                <a:rPr lang="en-US" sz="3200" b="1" smtClean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.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Tiêu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hóa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ở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dạ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dày</a:t>
              </a:r>
              <a:endParaRPr lang="en-US" sz="3200" b="1" dirty="0">
                <a:solidFill>
                  <a:prstClr val="black"/>
                </a:solidFill>
                <a:latin typeface="UTM Centur" panose="02040603050506020204" pitchFamily="18" charset="0"/>
                <a:cs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65327" y="1880301"/>
            <a:ext cx="40039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Dịch vị gồm :</a:t>
            </a:r>
          </a:p>
          <a:p>
            <a:pPr marL="285750" indent="-285750">
              <a:buFontTx/>
              <a:buChar char="-"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Nước (9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5%)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Enzyme pepsin</a:t>
            </a:r>
          </a:p>
          <a:p>
            <a:pPr marL="285750" indent="-285750">
              <a:buFontTx/>
              <a:buChar char="-"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HCl </a:t>
            </a:r>
          </a:p>
          <a:p>
            <a:pPr marL="285750" indent="-285750">
              <a:buFontTx/>
              <a:buChar char="-"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Chất nhầy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3182828" y="2770909"/>
            <a:ext cx="318655" cy="9144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34509" y="2997276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5%</a:t>
            </a:r>
            <a:endParaRPr lang="en-US" sz="2400" b="1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7609858" y="2101128"/>
            <a:ext cx="4312744" cy="3877047"/>
          </a:xfrm>
          <a:prstGeom prst="homePlate">
            <a:avLst>
              <a:gd name="adj" fmla="val 25462"/>
            </a:avLst>
          </a:prstGeom>
          <a:gradFill rotWithShape="1">
            <a:gsLst>
              <a:gs pos="0">
                <a:srgbClr val="C0C0C0">
                  <a:gamma/>
                  <a:tint val="14118"/>
                  <a:invGamma/>
                </a:srgbClr>
              </a:gs>
              <a:gs pos="100000">
                <a:srgbClr val="C0C0C0"/>
              </a:gs>
            </a:gsLst>
            <a:lin ang="2700000" scaled="1"/>
          </a:gra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gray">
          <a:xfrm>
            <a:off x="5556642" y="2102716"/>
            <a:ext cx="4339198" cy="3875459"/>
          </a:xfrm>
          <a:prstGeom prst="homePlate">
            <a:avLst>
              <a:gd name="adj" fmla="val 27281"/>
            </a:avLst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gray">
          <a:xfrm>
            <a:off x="5211850" y="1802678"/>
            <a:ext cx="5948492" cy="746562"/>
          </a:xfrm>
          <a:custGeom>
            <a:avLst/>
            <a:gdLst>
              <a:gd name="T0" fmla="*/ 0 w 3454"/>
              <a:gd name="T1" fmla="*/ 0 h 267"/>
              <a:gd name="T2" fmla="*/ 87 w 3454"/>
              <a:gd name="T3" fmla="*/ 267 h 267"/>
              <a:gd name="T4" fmla="*/ 3454 w 3454"/>
              <a:gd name="T5" fmla="*/ 267 h 267"/>
              <a:gd name="T6" fmla="*/ 3292 w 3454"/>
              <a:gd name="T7" fmla="*/ 8 h 267"/>
              <a:gd name="T8" fmla="*/ 0 w 3454"/>
              <a:gd name="T9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4" h="267">
                <a:moveTo>
                  <a:pt x="0" y="0"/>
                </a:moveTo>
                <a:lnTo>
                  <a:pt x="87" y="267"/>
                </a:lnTo>
                <a:lnTo>
                  <a:pt x="3454" y="267"/>
                </a:lnTo>
                <a:lnTo>
                  <a:pt x="3292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292929"/>
                </a:solidFill>
                <a:prstDash val="dash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ltGray">
          <a:xfrm>
            <a:off x="4132113" y="1801091"/>
            <a:ext cx="3282525" cy="4177084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2700000" scaled="1"/>
          </a:gradFill>
          <a:ln>
            <a:noFill/>
          </a:ln>
          <a:effectLst>
            <a:outerShdw dist="56796" dir="3806097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black">
          <a:xfrm>
            <a:off x="4477954" y="3401528"/>
            <a:ext cx="249445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9pPr>
          </a:lstStyle>
          <a:p>
            <a:r>
              <a:rPr lang="en-US" altLang="en-US" sz="2400" b="1" smtClean="0">
                <a:solidFill>
                  <a:srgbClr val="FFFFFF"/>
                </a:solidFill>
                <a:latin typeface="Arial" panose="020B0604020202020204" pitchFamily="34" charset="0"/>
              </a:rPr>
              <a:t>Lúc đói, dạ dày co bóp rất nhẹ và thưa</a:t>
            </a:r>
            <a:endParaRPr lang="en-US" altLang="en-US" sz="2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6542046" y="1881492"/>
            <a:ext cx="47826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9pPr>
          </a:lstStyle>
          <a:p>
            <a:r>
              <a:rPr lang="en-US" altLang="en-US" sz="2800" b="1" smtClean="0">
                <a:solidFill>
                  <a:srgbClr val="FFFFFF"/>
                </a:solidFill>
                <a:latin typeface="Arial" panose="020B0604020202020204" pitchFamily="34" charset="0"/>
              </a:rPr>
              <a:t>Khi có thức ăn</a:t>
            </a:r>
            <a:endParaRPr lang="en-US" altLang="en-US" sz="2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9629586" y="3401527"/>
            <a:ext cx="228387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9pPr>
          </a:lstStyle>
          <a:p>
            <a:r>
              <a:rPr lang="en-US" altLang="en-US" sz="2400" b="1" smtClean="0">
                <a:solidFill>
                  <a:srgbClr val="111111"/>
                </a:solidFill>
                <a:latin typeface="Arial" panose="020B0604020202020204" pitchFamily="34" charset="0"/>
              </a:rPr>
              <a:t>Giai đoạn sau đẩy thức ăn xuống ruột </a:t>
            </a:r>
            <a:endParaRPr lang="en-US" altLang="en-US" sz="2400" b="1">
              <a:solidFill>
                <a:srgbClr val="111111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150493" y="2899119"/>
            <a:ext cx="228387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9pPr>
          </a:lstStyle>
          <a:p>
            <a:r>
              <a:rPr lang="en-US" altLang="en-US" sz="2400" b="1" smtClean="0">
                <a:solidFill>
                  <a:srgbClr val="111111"/>
                </a:solidFill>
                <a:latin typeface="Arial" panose="020B0604020202020204" pitchFamily="34" charset="0"/>
              </a:rPr>
              <a:t>Dạ dày co bóp mạnh và nhanh hơn, giai đoạn đầu để nhào trộn thức ăn với dịch vị</a:t>
            </a:r>
            <a:endParaRPr lang="en-US" altLang="en-US" sz="2400" b="1">
              <a:solidFill>
                <a:srgbClr val="111111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black">
          <a:xfrm>
            <a:off x="3854769" y="6101549"/>
            <a:ext cx="7742944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defRPr>
            </a:lvl9pPr>
          </a:lstStyle>
          <a:p>
            <a:pPr algn="l" eaLnBrk="0" hangingPunct="0">
              <a:lnSpc>
                <a:spcPct val="110000"/>
              </a:lnSpc>
            </a:pPr>
            <a:r>
              <a:rPr lang="en-US" altLang="en-US" sz="2400" smtClean="0">
                <a:latin typeface="Arial" panose="020B0604020202020204" pitchFamily="34" charset="0"/>
              </a:rPr>
              <a:t>Thức ăn được lưu giữ trong dạ dày từ 3 đến 6 giờ.</a:t>
            </a:r>
            <a:endParaRPr lang="en-US" alt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4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utoShape 3"/>
          <p:cNvSpPr>
            <a:spLocks noChangeArrowheads="1"/>
          </p:cNvSpPr>
          <p:nvPr/>
        </p:nvSpPr>
        <p:spPr bwMode="gray">
          <a:xfrm>
            <a:off x="672878" y="1415461"/>
            <a:ext cx="4041399" cy="188315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EA">
                  <a:gamma/>
                  <a:tint val="2941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831D77-03A8-4DF7-9227-515494B442FC}"/>
              </a:ext>
            </a:extLst>
          </p:cNvPr>
          <p:cNvSpPr txBox="1"/>
          <p:nvPr/>
        </p:nvSpPr>
        <p:spPr>
          <a:xfrm rot="10800000">
            <a:off x="7639664" y="352244"/>
            <a:ext cx="4328022" cy="582436"/>
          </a:xfrm>
          <a:prstGeom prst="rect">
            <a:avLst/>
          </a:prstGeom>
          <a:solidFill>
            <a:srgbClr val="FCC493"/>
          </a:solidFill>
          <a:ln>
            <a:solidFill>
              <a:srgbClr val="FCC493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F579BC-9A5D-4472-A562-5FDBB6FF06E8}"/>
              </a:ext>
            </a:extLst>
          </p:cNvPr>
          <p:cNvSpPr/>
          <p:nvPr/>
        </p:nvSpPr>
        <p:spPr bwMode="auto">
          <a:xfrm>
            <a:off x="3141984" y="148017"/>
            <a:ext cx="5390262" cy="786664"/>
          </a:xfrm>
          <a:prstGeom prst="rect">
            <a:avLst/>
          </a:pr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A4AF460-967B-417F-B8A6-4990BCA5C7CD}"/>
              </a:ext>
            </a:extLst>
          </p:cNvPr>
          <p:cNvGrpSpPr/>
          <p:nvPr/>
        </p:nvGrpSpPr>
        <p:grpSpPr>
          <a:xfrm>
            <a:off x="3073362" y="240749"/>
            <a:ext cx="5527506" cy="881564"/>
            <a:chOff x="153771" y="-2150740"/>
            <a:chExt cx="5527506" cy="88156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C38FED3-4802-438D-8A7B-ADC539EF351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3237" y="-1269176"/>
              <a:ext cx="5418040" cy="0"/>
            </a:xfrm>
            <a:prstGeom prst="line">
              <a:avLst/>
            </a:prstGeom>
            <a:noFill/>
            <a:ln w="12700" cap="flat" cmpd="sng" algn="ctr">
              <a:solidFill>
                <a:srgbClr val="60B5CC"/>
              </a:solidFill>
              <a:prstDash val="dash"/>
            </a:ln>
            <a:effectLst/>
          </p:spPr>
        </p:cxnSp>
        <p:sp>
          <p:nvSpPr>
            <p:cNvPr id="9" name="Rectangle 39">
              <a:extLst>
                <a:ext uri="{FF2B5EF4-FFF2-40B4-BE49-F238E27FC236}">
                  <a16:creationId xmlns:a16="http://schemas.microsoft.com/office/drawing/2014/main" id="{E24D631E-BB63-4A80-8C22-E492D5AF6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71" y="-2150740"/>
              <a:ext cx="530857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2</a:t>
              </a:r>
              <a:r>
                <a:rPr lang="en-US" sz="3200" b="1" smtClean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.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Tiêu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hóa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ở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dạ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dày</a:t>
              </a:r>
              <a:endParaRPr lang="en-US" sz="3200" b="1" dirty="0">
                <a:solidFill>
                  <a:prstClr val="black"/>
                </a:solidFill>
                <a:latin typeface="UTM Centur" panose="02040603050506020204" pitchFamily="18" charset="0"/>
                <a:cs typeface="Arial" charset="0"/>
              </a:endParaRPr>
            </a:p>
          </p:txBody>
        </p:sp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9413046" y="3151908"/>
            <a:ext cx="1752600" cy="838200"/>
            <a:chOff x="1680" y="2784"/>
            <a:chExt cx="2030" cy="960"/>
          </a:xfrm>
        </p:grpSpPr>
        <p:grpSp>
          <p:nvGrpSpPr>
            <p:cNvPr id="11" name="Group 57"/>
            <p:cNvGrpSpPr>
              <a:grpSpLocks/>
            </p:cNvGrpSpPr>
            <p:nvPr/>
          </p:nvGrpSpPr>
          <p:grpSpPr bwMode="auto">
            <a:xfrm rot="9436569">
              <a:off x="2784" y="2784"/>
              <a:ext cx="640" cy="292"/>
              <a:chOff x="1120" y="3048"/>
              <a:chExt cx="640" cy="292"/>
            </a:xfrm>
          </p:grpSpPr>
          <p:sp>
            <p:nvSpPr>
              <p:cNvPr id="46" name="AutoShape 12"/>
              <p:cNvSpPr>
                <a:spLocks noChangeArrowheads="1"/>
              </p:cNvSpPr>
              <p:nvPr/>
            </p:nvSpPr>
            <p:spPr bwMode="auto">
              <a:xfrm rot="2040358">
                <a:off x="1520" y="3264"/>
                <a:ext cx="240" cy="76"/>
              </a:xfrm>
              <a:prstGeom prst="flowChartTermina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AutoShape 14"/>
              <p:cNvSpPr>
                <a:spLocks noChangeArrowheads="1"/>
              </p:cNvSpPr>
              <p:nvPr/>
            </p:nvSpPr>
            <p:spPr bwMode="auto">
              <a:xfrm rot="803211">
                <a:off x="1120" y="3048"/>
                <a:ext cx="240" cy="76"/>
              </a:xfrm>
              <a:prstGeom prst="flowChartTermina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AutoShape 16"/>
              <p:cNvSpPr>
                <a:spLocks noChangeArrowheads="1"/>
              </p:cNvSpPr>
              <p:nvPr/>
            </p:nvSpPr>
            <p:spPr bwMode="auto">
              <a:xfrm rot="2240961">
                <a:off x="1328" y="3137"/>
                <a:ext cx="240" cy="76"/>
              </a:xfrm>
              <a:prstGeom prst="flowChartTermina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Group 58"/>
            <p:cNvGrpSpPr>
              <a:grpSpLocks/>
            </p:cNvGrpSpPr>
            <p:nvPr/>
          </p:nvGrpSpPr>
          <p:grpSpPr bwMode="auto">
            <a:xfrm rot="-5756618">
              <a:off x="3235" y="2813"/>
              <a:ext cx="216" cy="734"/>
              <a:chOff x="1512" y="2960"/>
              <a:chExt cx="216" cy="734"/>
            </a:xfrm>
          </p:grpSpPr>
          <p:sp>
            <p:nvSpPr>
              <p:cNvPr id="41" name="AutoShape 25"/>
              <p:cNvSpPr>
                <a:spLocks noChangeArrowheads="1"/>
              </p:cNvSpPr>
              <p:nvPr/>
            </p:nvSpPr>
            <p:spPr bwMode="auto">
              <a:xfrm rot="-4779198">
                <a:off x="1561" y="3387"/>
                <a:ext cx="189" cy="96"/>
              </a:xfrm>
              <a:prstGeom prst="flowChartTermina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2" name="Group 55"/>
              <p:cNvGrpSpPr>
                <a:grpSpLocks/>
              </p:cNvGrpSpPr>
              <p:nvPr/>
            </p:nvGrpSpPr>
            <p:grpSpPr bwMode="auto">
              <a:xfrm>
                <a:off x="1512" y="2960"/>
                <a:ext cx="216" cy="734"/>
                <a:chOff x="1512" y="2960"/>
                <a:chExt cx="216" cy="734"/>
              </a:xfrm>
            </p:grpSpPr>
            <p:sp>
              <p:nvSpPr>
                <p:cNvPr id="43" name="AutoShape 23"/>
                <p:cNvSpPr>
                  <a:spLocks noChangeArrowheads="1"/>
                </p:cNvSpPr>
                <p:nvPr/>
              </p:nvSpPr>
              <p:spPr bwMode="auto">
                <a:xfrm rot="-5082161">
                  <a:off x="1585" y="3197"/>
                  <a:ext cx="190" cy="96"/>
                </a:xfrm>
                <a:prstGeom prst="flowChartTerminator">
                  <a:avLst/>
                </a:prstGeom>
                <a:solidFill>
                  <a:srgbClr val="99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AutoShape 24"/>
                <p:cNvSpPr>
                  <a:spLocks noChangeArrowheads="1"/>
                </p:cNvSpPr>
                <p:nvPr/>
              </p:nvSpPr>
              <p:spPr bwMode="auto">
                <a:xfrm rot="4650583">
                  <a:off x="1561" y="3007"/>
                  <a:ext cx="190" cy="96"/>
                </a:xfrm>
                <a:prstGeom prst="flowChartTerminator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AutoShape 27"/>
                <p:cNvSpPr>
                  <a:spLocks noChangeArrowheads="1"/>
                </p:cNvSpPr>
                <p:nvPr/>
              </p:nvSpPr>
              <p:spPr bwMode="auto">
                <a:xfrm rot="-3029145">
                  <a:off x="1465" y="3551"/>
                  <a:ext cx="190" cy="96"/>
                </a:xfrm>
                <a:prstGeom prst="flowChartTerminator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3" name="Group 56"/>
            <p:cNvGrpSpPr>
              <a:grpSpLocks/>
            </p:cNvGrpSpPr>
            <p:nvPr/>
          </p:nvGrpSpPr>
          <p:grpSpPr bwMode="auto">
            <a:xfrm>
              <a:off x="1680" y="2928"/>
              <a:ext cx="920" cy="760"/>
              <a:chOff x="576" y="3048"/>
              <a:chExt cx="920" cy="760"/>
            </a:xfrm>
          </p:grpSpPr>
          <p:sp>
            <p:nvSpPr>
              <p:cNvPr id="33" name="AutoShape 13"/>
              <p:cNvSpPr>
                <a:spLocks noChangeArrowheads="1"/>
              </p:cNvSpPr>
              <p:nvPr/>
            </p:nvSpPr>
            <p:spPr bwMode="auto">
              <a:xfrm rot="-524247">
                <a:off x="888" y="3048"/>
                <a:ext cx="240" cy="76"/>
              </a:xfrm>
              <a:prstGeom prst="flowChartTerminator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AutoShape 15"/>
              <p:cNvSpPr>
                <a:spLocks noChangeArrowheads="1"/>
              </p:cNvSpPr>
              <p:nvPr/>
            </p:nvSpPr>
            <p:spPr bwMode="auto">
              <a:xfrm rot="-1685618">
                <a:off x="672" y="3124"/>
                <a:ext cx="240" cy="76"/>
              </a:xfrm>
              <a:prstGeom prst="flowChartTermina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AutoShape 17"/>
              <p:cNvSpPr>
                <a:spLocks noChangeArrowheads="1"/>
              </p:cNvSpPr>
              <p:nvPr/>
            </p:nvSpPr>
            <p:spPr bwMode="auto">
              <a:xfrm rot="2240961">
                <a:off x="584" y="3624"/>
                <a:ext cx="240" cy="76"/>
              </a:xfrm>
              <a:prstGeom prst="flowChartTermina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AutoShape 18"/>
              <p:cNvSpPr>
                <a:spLocks noChangeArrowheads="1"/>
              </p:cNvSpPr>
              <p:nvPr/>
            </p:nvSpPr>
            <p:spPr bwMode="auto">
              <a:xfrm rot="803211">
                <a:off x="792" y="3713"/>
                <a:ext cx="240" cy="76"/>
              </a:xfrm>
              <a:prstGeom prst="flowChartTermina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AutoShape 19"/>
              <p:cNvSpPr>
                <a:spLocks noChangeArrowheads="1"/>
              </p:cNvSpPr>
              <p:nvPr/>
            </p:nvSpPr>
            <p:spPr bwMode="auto">
              <a:xfrm rot="-4290476">
                <a:off x="561" y="3266"/>
                <a:ext cx="190" cy="96"/>
              </a:xfrm>
              <a:prstGeom prst="flowChartTerminator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AutoShape 20"/>
              <p:cNvSpPr>
                <a:spLocks noChangeArrowheads="1"/>
              </p:cNvSpPr>
              <p:nvPr/>
            </p:nvSpPr>
            <p:spPr bwMode="auto">
              <a:xfrm rot="-5771177">
                <a:off x="529" y="3450"/>
                <a:ext cx="190" cy="96"/>
              </a:xfrm>
              <a:prstGeom prst="flowChartTermina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AutoShape 28"/>
              <p:cNvSpPr>
                <a:spLocks noChangeArrowheads="1"/>
              </p:cNvSpPr>
              <p:nvPr/>
            </p:nvSpPr>
            <p:spPr bwMode="auto">
              <a:xfrm rot="10513205">
                <a:off x="1032" y="3732"/>
                <a:ext cx="240" cy="76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AutoShape 29"/>
              <p:cNvSpPr>
                <a:spLocks noChangeArrowheads="1"/>
              </p:cNvSpPr>
              <p:nvPr/>
            </p:nvSpPr>
            <p:spPr bwMode="auto">
              <a:xfrm rot="9018449">
                <a:off x="1256" y="3681"/>
                <a:ext cx="240" cy="76"/>
              </a:xfrm>
              <a:prstGeom prst="flowChartTermina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2304" y="2928"/>
              <a:ext cx="904" cy="323"/>
              <a:chOff x="1016" y="3472"/>
              <a:chExt cx="904" cy="323"/>
            </a:xfrm>
          </p:grpSpPr>
          <p:sp>
            <p:nvSpPr>
              <p:cNvPr id="29" name="AutoShape 30"/>
              <p:cNvSpPr>
                <a:spLocks noChangeArrowheads="1"/>
              </p:cNvSpPr>
              <p:nvPr/>
            </p:nvSpPr>
            <p:spPr bwMode="auto">
              <a:xfrm rot="2352807">
                <a:off x="1680" y="3719"/>
                <a:ext cx="240" cy="76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AutoShape 31"/>
              <p:cNvSpPr>
                <a:spLocks noChangeArrowheads="1"/>
              </p:cNvSpPr>
              <p:nvPr/>
            </p:nvSpPr>
            <p:spPr bwMode="auto">
              <a:xfrm rot="1346181">
                <a:off x="1016" y="3472"/>
                <a:ext cx="240" cy="76"/>
              </a:xfrm>
              <a:prstGeom prst="flowChartTermina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AutoShape 32"/>
              <p:cNvSpPr>
                <a:spLocks noChangeArrowheads="1"/>
              </p:cNvSpPr>
              <p:nvPr/>
            </p:nvSpPr>
            <p:spPr bwMode="auto">
              <a:xfrm rot="803211">
                <a:off x="1256" y="3529"/>
                <a:ext cx="240" cy="76"/>
              </a:xfrm>
              <a:prstGeom prst="flowChartTermina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AutoShape 37"/>
              <p:cNvSpPr>
                <a:spLocks noChangeArrowheads="1"/>
              </p:cNvSpPr>
              <p:nvPr/>
            </p:nvSpPr>
            <p:spPr bwMode="auto">
              <a:xfrm rot="1722357">
                <a:off x="1480" y="3605"/>
                <a:ext cx="240" cy="76"/>
              </a:xfrm>
              <a:prstGeom prst="flowChartTermina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oup 54"/>
            <p:cNvGrpSpPr>
              <a:grpSpLocks/>
            </p:cNvGrpSpPr>
            <p:nvPr/>
          </p:nvGrpSpPr>
          <p:grpSpPr bwMode="auto">
            <a:xfrm>
              <a:off x="1968" y="3120"/>
              <a:ext cx="1048" cy="614"/>
              <a:chOff x="584" y="2352"/>
              <a:chExt cx="1048" cy="614"/>
            </a:xfrm>
          </p:grpSpPr>
          <p:sp>
            <p:nvSpPr>
              <p:cNvPr id="23" name="AutoShape 21"/>
              <p:cNvSpPr>
                <a:spLocks noChangeArrowheads="1"/>
              </p:cNvSpPr>
              <p:nvPr/>
            </p:nvSpPr>
            <p:spPr bwMode="auto">
              <a:xfrm rot="3139886">
                <a:off x="1273" y="2475"/>
                <a:ext cx="190" cy="96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AutoShape 22"/>
              <p:cNvSpPr>
                <a:spLocks noChangeArrowheads="1"/>
              </p:cNvSpPr>
              <p:nvPr/>
            </p:nvSpPr>
            <p:spPr bwMode="auto">
              <a:xfrm rot="3802484">
                <a:off x="1385" y="2652"/>
                <a:ext cx="190" cy="96"/>
              </a:xfrm>
              <a:prstGeom prst="flowChartTermina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AutoShape 26"/>
              <p:cNvSpPr>
                <a:spLocks noChangeArrowheads="1"/>
              </p:cNvSpPr>
              <p:nvPr/>
            </p:nvSpPr>
            <p:spPr bwMode="auto">
              <a:xfrm rot="4025654">
                <a:off x="1489" y="2823"/>
                <a:ext cx="190" cy="96"/>
              </a:xfrm>
              <a:prstGeom prst="flowChartTermina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AutoShape 33"/>
              <p:cNvSpPr>
                <a:spLocks noChangeArrowheads="1"/>
              </p:cNvSpPr>
              <p:nvPr/>
            </p:nvSpPr>
            <p:spPr bwMode="auto">
              <a:xfrm rot="-1411865">
                <a:off x="584" y="2384"/>
                <a:ext cx="240" cy="76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utoShape 36"/>
              <p:cNvSpPr>
                <a:spLocks noChangeArrowheads="1"/>
              </p:cNvSpPr>
              <p:nvPr/>
            </p:nvSpPr>
            <p:spPr bwMode="auto">
              <a:xfrm>
                <a:off x="824" y="2352"/>
                <a:ext cx="240" cy="76"/>
              </a:xfrm>
              <a:prstGeom prst="flowChartTermina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AutoShape 38"/>
              <p:cNvSpPr>
                <a:spLocks noChangeArrowheads="1"/>
              </p:cNvSpPr>
              <p:nvPr/>
            </p:nvSpPr>
            <p:spPr bwMode="auto">
              <a:xfrm rot="739855">
                <a:off x="1048" y="2371"/>
                <a:ext cx="240" cy="76"/>
              </a:xfrm>
              <a:prstGeom prst="flowChartTermina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Group 53"/>
            <p:cNvGrpSpPr>
              <a:grpSpLocks/>
            </p:cNvGrpSpPr>
            <p:nvPr/>
          </p:nvGrpSpPr>
          <p:grpSpPr bwMode="auto">
            <a:xfrm rot="-3853430">
              <a:off x="2415" y="2961"/>
              <a:ext cx="528" cy="1038"/>
              <a:chOff x="464" y="2447"/>
              <a:chExt cx="528" cy="1038"/>
            </a:xfrm>
          </p:grpSpPr>
          <p:sp>
            <p:nvSpPr>
              <p:cNvPr id="17" name="AutoShape 11"/>
              <p:cNvSpPr>
                <a:spLocks noChangeArrowheads="1"/>
              </p:cNvSpPr>
              <p:nvPr/>
            </p:nvSpPr>
            <p:spPr bwMode="auto">
              <a:xfrm rot="3983947">
                <a:off x="489" y="2836"/>
                <a:ext cx="190" cy="96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utoShape 34"/>
              <p:cNvSpPr>
                <a:spLocks noChangeArrowheads="1"/>
              </p:cNvSpPr>
              <p:nvPr/>
            </p:nvSpPr>
            <p:spPr bwMode="auto">
              <a:xfrm rot="3856571">
                <a:off x="601" y="3019"/>
                <a:ext cx="190" cy="96"/>
              </a:xfrm>
              <a:prstGeom prst="flowChartTermina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utoShape 35"/>
              <p:cNvSpPr>
                <a:spLocks noChangeArrowheads="1"/>
              </p:cNvSpPr>
              <p:nvPr/>
            </p:nvSpPr>
            <p:spPr bwMode="auto">
              <a:xfrm rot="-5959034">
                <a:off x="417" y="2665"/>
                <a:ext cx="190" cy="96"/>
              </a:xfrm>
              <a:prstGeom prst="flowChartTerminator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AutoShape 39"/>
              <p:cNvSpPr>
                <a:spLocks noChangeArrowheads="1"/>
              </p:cNvSpPr>
              <p:nvPr/>
            </p:nvSpPr>
            <p:spPr bwMode="auto">
              <a:xfrm rot="-4296724">
                <a:off x="441" y="2494"/>
                <a:ext cx="190" cy="96"/>
              </a:xfrm>
              <a:prstGeom prst="flowChartTermina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AutoShape 40"/>
              <p:cNvSpPr>
                <a:spLocks noChangeArrowheads="1"/>
              </p:cNvSpPr>
              <p:nvPr/>
            </p:nvSpPr>
            <p:spPr bwMode="auto">
              <a:xfrm rot="3850116">
                <a:off x="713" y="3178"/>
                <a:ext cx="190" cy="96"/>
              </a:xfrm>
              <a:prstGeom prst="flowChartTerminator">
                <a:avLst/>
              </a:prstGeom>
              <a:solidFill>
                <a:srgbClr val="CC00FF"/>
              </a:solidFill>
              <a:ln w="9525">
                <a:solidFill>
                  <a:srgbClr val="CC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AutoShape 41"/>
              <p:cNvSpPr>
                <a:spLocks noChangeArrowheads="1"/>
              </p:cNvSpPr>
              <p:nvPr/>
            </p:nvSpPr>
            <p:spPr bwMode="auto">
              <a:xfrm rot="3151576">
                <a:off x="849" y="3342"/>
                <a:ext cx="190" cy="96"/>
              </a:xfrm>
              <a:prstGeom prst="flowChartTermina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0" name="Text Box 45"/>
          <p:cNvSpPr txBox="1">
            <a:spLocks noChangeArrowheads="1"/>
          </p:cNvSpPr>
          <p:nvPr/>
        </p:nvSpPr>
        <p:spPr bwMode="auto">
          <a:xfrm>
            <a:off x="7812846" y="3609108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</a:p>
        </p:txBody>
      </p:sp>
      <p:grpSp>
        <p:nvGrpSpPr>
          <p:cNvPr id="51" name="Group 57"/>
          <p:cNvGrpSpPr>
            <a:grpSpLocks/>
          </p:cNvGrpSpPr>
          <p:nvPr/>
        </p:nvGrpSpPr>
        <p:grpSpPr bwMode="auto">
          <a:xfrm>
            <a:off x="6136446" y="3126508"/>
            <a:ext cx="1981200" cy="787400"/>
            <a:chOff x="3680" y="2448"/>
            <a:chExt cx="1456" cy="1456"/>
          </a:xfrm>
        </p:grpSpPr>
        <p:grpSp>
          <p:nvGrpSpPr>
            <p:cNvPr id="52" name="Group 57"/>
            <p:cNvGrpSpPr>
              <a:grpSpLocks/>
            </p:cNvGrpSpPr>
            <p:nvPr/>
          </p:nvGrpSpPr>
          <p:grpSpPr bwMode="auto">
            <a:xfrm>
              <a:off x="4336" y="3144"/>
              <a:ext cx="640" cy="292"/>
              <a:chOff x="1120" y="3048"/>
              <a:chExt cx="640" cy="292"/>
            </a:xfrm>
          </p:grpSpPr>
          <p:sp>
            <p:nvSpPr>
              <p:cNvPr id="87" name="AutoShape 12"/>
              <p:cNvSpPr>
                <a:spLocks noChangeArrowheads="1"/>
              </p:cNvSpPr>
              <p:nvPr/>
            </p:nvSpPr>
            <p:spPr bwMode="auto">
              <a:xfrm rot="2040358">
                <a:off x="1520" y="3264"/>
                <a:ext cx="240" cy="76"/>
              </a:xfrm>
              <a:prstGeom prst="flowChartTermina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AutoShape 14"/>
              <p:cNvSpPr>
                <a:spLocks noChangeArrowheads="1"/>
              </p:cNvSpPr>
              <p:nvPr/>
            </p:nvSpPr>
            <p:spPr bwMode="auto">
              <a:xfrm rot="803211">
                <a:off x="1120" y="3048"/>
                <a:ext cx="240" cy="76"/>
              </a:xfrm>
              <a:prstGeom prst="flowChartTermina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AutoShape 16"/>
              <p:cNvSpPr>
                <a:spLocks noChangeArrowheads="1"/>
              </p:cNvSpPr>
              <p:nvPr/>
            </p:nvSpPr>
            <p:spPr bwMode="auto">
              <a:xfrm rot="2240961">
                <a:off x="1328" y="3137"/>
                <a:ext cx="240" cy="76"/>
              </a:xfrm>
              <a:prstGeom prst="flowChartTermina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3" name="Group 58"/>
            <p:cNvGrpSpPr>
              <a:grpSpLocks/>
            </p:cNvGrpSpPr>
            <p:nvPr/>
          </p:nvGrpSpPr>
          <p:grpSpPr bwMode="auto">
            <a:xfrm>
              <a:off x="4728" y="3056"/>
              <a:ext cx="216" cy="734"/>
              <a:chOff x="1512" y="2960"/>
              <a:chExt cx="216" cy="734"/>
            </a:xfrm>
          </p:grpSpPr>
          <p:sp>
            <p:nvSpPr>
              <p:cNvPr id="82" name="AutoShape 25"/>
              <p:cNvSpPr>
                <a:spLocks noChangeArrowheads="1"/>
              </p:cNvSpPr>
              <p:nvPr/>
            </p:nvSpPr>
            <p:spPr bwMode="auto">
              <a:xfrm rot="-4779198">
                <a:off x="1561" y="3387"/>
                <a:ext cx="189" cy="96"/>
              </a:xfrm>
              <a:prstGeom prst="flowChartTermina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3" name="Group 55"/>
              <p:cNvGrpSpPr>
                <a:grpSpLocks/>
              </p:cNvGrpSpPr>
              <p:nvPr/>
            </p:nvGrpSpPr>
            <p:grpSpPr bwMode="auto">
              <a:xfrm>
                <a:off x="1512" y="2960"/>
                <a:ext cx="216" cy="734"/>
                <a:chOff x="1512" y="2960"/>
                <a:chExt cx="216" cy="734"/>
              </a:xfrm>
            </p:grpSpPr>
            <p:sp>
              <p:nvSpPr>
                <p:cNvPr id="84" name="AutoShape 23"/>
                <p:cNvSpPr>
                  <a:spLocks noChangeArrowheads="1"/>
                </p:cNvSpPr>
                <p:nvPr/>
              </p:nvSpPr>
              <p:spPr bwMode="auto">
                <a:xfrm rot="-5082161">
                  <a:off x="1585" y="3197"/>
                  <a:ext cx="190" cy="96"/>
                </a:xfrm>
                <a:prstGeom prst="flowChartTerminator">
                  <a:avLst/>
                </a:prstGeom>
                <a:solidFill>
                  <a:srgbClr val="99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AutoShape 24"/>
                <p:cNvSpPr>
                  <a:spLocks noChangeArrowheads="1"/>
                </p:cNvSpPr>
                <p:nvPr/>
              </p:nvSpPr>
              <p:spPr bwMode="auto">
                <a:xfrm rot="4650583">
                  <a:off x="1561" y="3007"/>
                  <a:ext cx="190" cy="96"/>
                </a:xfrm>
                <a:prstGeom prst="flowChartTerminator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AutoShape 27"/>
                <p:cNvSpPr>
                  <a:spLocks noChangeArrowheads="1"/>
                </p:cNvSpPr>
                <p:nvPr/>
              </p:nvSpPr>
              <p:spPr bwMode="auto">
                <a:xfrm rot="-3029145">
                  <a:off x="1465" y="3551"/>
                  <a:ext cx="190" cy="96"/>
                </a:xfrm>
                <a:prstGeom prst="flowChartTerminator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54" name="Group 56"/>
            <p:cNvGrpSpPr>
              <a:grpSpLocks/>
            </p:cNvGrpSpPr>
            <p:nvPr/>
          </p:nvGrpSpPr>
          <p:grpSpPr bwMode="auto">
            <a:xfrm>
              <a:off x="3792" y="3144"/>
              <a:ext cx="920" cy="760"/>
              <a:chOff x="576" y="3048"/>
              <a:chExt cx="920" cy="760"/>
            </a:xfrm>
          </p:grpSpPr>
          <p:sp>
            <p:nvSpPr>
              <p:cNvPr id="74" name="AutoShape 13"/>
              <p:cNvSpPr>
                <a:spLocks noChangeArrowheads="1"/>
              </p:cNvSpPr>
              <p:nvPr/>
            </p:nvSpPr>
            <p:spPr bwMode="auto">
              <a:xfrm rot="-524247">
                <a:off x="888" y="3048"/>
                <a:ext cx="240" cy="76"/>
              </a:xfrm>
              <a:prstGeom prst="flowChartTerminator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AutoShape 15"/>
              <p:cNvSpPr>
                <a:spLocks noChangeArrowheads="1"/>
              </p:cNvSpPr>
              <p:nvPr/>
            </p:nvSpPr>
            <p:spPr bwMode="auto">
              <a:xfrm rot="-1685618">
                <a:off x="672" y="3124"/>
                <a:ext cx="240" cy="76"/>
              </a:xfrm>
              <a:prstGeom prst="flowChartTermina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AutoShape 17"/>
              <p:cNvSpPr>
                <a:spLocks noChangeArrowheads="1"/>
              </p:cNvSpPr>
              <p:nvPr/>
            </p:nvSpPr>
            <p:spPr bwMode="auto">
              <a:xfrm rot="2240961">
                <a:off x="584" y="3624"/>
                <a:ext cx="240" cy="76"/>
              </a:xfrm>
              <a:prstGeom prst="flowChartTermina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AutoShape 18"/>
              <p:cNvSpPr>
                <a:spLocks noChangeArrowheads="1"/>
              </p:cNvSpPr>
              <p:nvPr/>
            </p:nvSpPr>
            <p:spPr bwMode="auto">
              <a:xfrm rot="803211">
                <a:off x="792" y="3713"/>
                <a:ext cx="240" cy="76"/>
              </a:xfrm>
              <a:prstGeom prst="flowChartTermina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AutoShape 19"/>
              <p:cNvSpPr>
                <a:spLocks noChangeArrowheads="1"/>
              </p:cNvSpPr>
              <p:nvPr/>
            </p:nvSpPr>
            <p:spPr bwMode="auto">
              <a:xfrm rot="-4290476">
                <a:off x="561" y="3266"/>
                <a:ext cx="190" cy="96"/>
              </a:xfrm>
              <a:prstGeom prst="flowChartTerminator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AutoShape 20"/>
              <p:cNvSpPr>
                <a:spLocks noChangeArrowheads="1"/>
              </p:cNvSpPr>
              <p:nvPr/>
            </p:nvSpPr>
            <p:spPr bwMode="auto">
              <a:xfrm rot="-5771177">
                <a:off x="529" y="3450"/>
                <a:ext cx="190" cy="96"/>
              </a:xfrm>
              <a:prstGeom prst="flowChartTermina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AutoShape 28"/>
              <p:cNvSpPr>
                <a:spLocks noChangeArrowheads="1"/>
              </p:cNvSpPr>
              <p:nvPr/>
            </p:nvSpPr>
            <p:spPr bwMode="auto">
              <a:xfrm rot="10513205">
                <a:off x="1032" y="3732"/>
                <a:ext cx="240" cy="76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AutoShape 29"/>
              <p:cNvSpPr>
                <a:spLocks noChangeArrowheads="1"/>
              </p:cNvSpPr>
              <p:nvPr/>
            </p:nvSpPr>
            <p:spPr bwMode="auto">
              <a:xfrm rot="9018449">
                <a:off x="1256" y="3681"/>
                <a:ext cx="240" cy="76"/>
              </a:xfrm>
              <a:prstGeom prst="flowChartTermina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5" name="Group 52"/>
            <p:cNvGrpSpPr>
              <a:grpSpLocks/>
            </p:cNvGrpSpPr>
            <p:nvPr/>
          </p:nvGrpSpPr>
          <p:grpSpPr bwMode="auto">
            <a:xfrm>
              <a:off x="4232" y="3568"/>
              <a:ext cx="904" cy="323"/>
              <a:chOff x="1016" y="3472"/>
              <a:chExt cx="904" cy="323"/>
            </a:xfrm>
          </p:grpSpPr>
          <p:sp>
            <p:nvSpPr>
              <p:cNvPr id="70" name="AutoShape 30"/>
              <p:cNvSpPr>
                <a:spLocks noChangeArrowheads="1"/>
              </p:cNvSpPr>
              <p:nvPr/>
            </p:nvSpPr>
            <p:spPr bwMode="auto">
              <a:xfrm rot="2352807">
                <a:off x="1680" y="3719"/>
                <a:ext cx="240" cy="76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AutoShape 31"/>
              <p:cNvSpPr>
                <a:spLocks noChangeArrowheads="1"/>
              </p:cNvSpPr>
              <p:nvPr/>
            </p:nvSpPr>
            <p:spPr bwMode="auto">
              <a:xfrm rot="1346181">
                <a:off x="1016" y="3472"/>
                <a:ext cx="240" cy="76"/>
              </a:xfrm>
              <a:prstGeom prst="flowChartTermina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AutoShape 32"/>
              <p:cNvSpPr>
                <a:spLocks noChangeArrowheads="1"/>
              </p:cNvSpPr>
              <p:nvPr/>
            </p:nvSpPr>
            <p:spPr bwMode="auto">
              <a:xfrm rot="803211">
                <a:off x="1256" y="3529"/>
                <a:ext cx="240" cy="76"/>
              </a:xfrm>
              <a:prstGeom prst="flowChartTermina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AutoShape 37"/>
              <p:cNvSpPr>
                <a:spLocks noChangeArrowheads="1"/>
              </p:cNvSpPr>
              <p:nvPr/>
            </p:nvSpPr>
            <p:spPr bwMode="auto">
              <a:xfrm rot="1722357">
                <a:off x="1480" y="3605"/>
                <a:ext cx="240" cy="76"/>
              </a:xfrm>
              <a:prstGeom prst="flowChartTermina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6" name="Group 54"/>
            <p:cNvGrpSpPr>
              <a:grpSpLocks/>
            </p:cNvGrpSpPr>
            <p:nvPr/>
          </p:nvGrpSpPr>
          <p:grpSpPr bwMode="auto">
            <a:xfrm>
              <a:off x="3800" y="2448"/>
              <a:ext cx="1048" cy="614"/>
              <a:chOff x="584" y="2352"/>
              <a:chExt cx="1048" cy="614"/>
            </a:xfrm>
          </p:grpSpPr>
          <p:sp>
            <p:nvSpPr>
              <p:cNvPr id="64" name="AutoShape 21"/>
              <p:cNvSpPr>
                <a:spLocks noChangeArrowheads="1"/>
              </p:cNvSpPr>
              <p:nvPr/>
            </p:nvSpPr>
            <p:spPr bwMode="auto">
              <a:xfrm rot="3139886">
                <a:off x="1273" y="2475"/>
                <a:ext cx="190" cy="96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AutoShape 22"/>
              <p:cNvSpPr>
                <a:spLocks noChangeArrowheads="1"/>
              </p:cNvSpPr>
              <p:nvPr/>
            </p:nvSpPr>
            <p:spPr bwMode="auto">
              <a:xfrm rot="3802484">
                <a:off x="1385" y="2652"/>
                <a:ext cx="190" cy="96"/>
              </a:xfrm>
              <a:prstGeom prst="flowChartTermina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AutoShape 26"/>
              <p:cNvSpPr>
                <a:spLocks noChangeArrowheads="1"/>
              </p:cNvSpPr>
              <p:nvPr/>
            </p:nvSpPr>
            <p:spPr bwMode="auto">
              <a:xfrm rot="4025654">
                <a:off x="1489" y="2823"/>
                <a:ext cx="190" cy="96"/>
              </a:xfrm>
              <a:prstGeom prst="flowChartTermina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AutoShape 33"/>
              <p:cNvSpPr>
                <a:spLocks noChangeArrowheads="1"/>
              </p:cNvSpPr>
              <p:nvPr/>
            </p:nvSpPr>
            <p:spPr bwMode="auto">
              <a:xfrm rot="-1411865">
                <a:off x="584" y="2384"/>
                <a:ext cx="240" cy="76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AutoShape 36"/>
              <p:cNvSpPr>
                <a:spLocks noChangeArrowheads="1"/>
              </p:cNvSpPr>
              <p:nvPr/>
            </p:nvSpPr>
            <p:spPr bwMode="auto">
              <a:xfrm>
                <a:off x="824" y="2352"/>
                <a:ext cx="240" cy="76"/>
              </a:xfrm>
              <a:prstGeom prst="flowChartTermina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AutoShape 38"/>
              <p:cNvSpPr>
                <a:spLocks noChangeArrowheads="1"/>
              </p:cNvSpPr>
              <p:nvPr/>
            </p:nvSpPr>
            <p:spPr bwMode="auto">
              <a:xfrm rot="739855">
                <a:off x="1048" y="2371"/>
                <a:ext cx="240" cy="76"/>
              </a:xfrm>
              <a:prstGeom prst="flowChartTermina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7" name="Group 53"/>
            <p:cNvGrpSpPr>
              <a:grpSpLocks/>
            </p:cNvGrpSpPr>
            <p:nvPr/>
          </p:nvGrpSpPr>
          <p:grpSpPr bwMode="auto">
            <a:xfrm>
              <a:off x="3680" y="2543"/>
              <a:ext cx="528" cy="1038"/>
              <a:chOff x="464" y="2447"/>
              <a:chExt cx="528" cy="1038"/>
            </a:xfrm>
          </p:grpSpPr>
          <p:sp>
            <p:nvSpPr>
              <p:cNvPr id="58" name="AutoShape 11"/>
              <p:cNvSpPr>
                <a:spLocks noChangeArrowheads="1"/>
              </p:cNvSpPr>
              <p:nvPr/>
            </p:nvSpPr>
            <p:spPr bwMode="auto">
              <a:xfrm rot="3983947">
                <a:off x="489" y="2836"/>
                <a:ext cx="190" cy="96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AutoShape 34"/>
              <p:cNvSpPr>
                <a:spLocks noChangeArrowheads="1"/>
              </p:cNvSpPr>
              <p:nvPr/>
            </p:nvSpPr>
            <p:spPr bwMode="auto">
              <a:xfrm rot="3856571">
                <a:off x="601" y="3019"/>
                <a:ext cx="190" cy="96"/>
              </a:xfrm>
              <a:prstGeom prst="flowChartTermina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AutoShape 35"/>
              <p:cNvSpPr>
                <a:spLocks noChangeArrowheads="1"/>
              </p:cNvSpPr>
              <p:nvPr/>
            </p:nvSpPr>
            <p:spPr bwMode="auto">
              <a:xfrm rot="-5959034">
                <a:off x="417" y="2665"/>
                <a:ext cx="190" cy="96"/>
              </a:xfrm>
              <a:prstGeom prst="flowChartTerminator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AutoShape 39"/>
              <p:cNvSpPr>
                <a:spLocks noChangeArrowheads="1"/>
              </p:cNvSpPr>
              <p:nvPr/>
            </p:nvSpPr>
            <p:spPr bwMode="auto">
              <a:xfrm rot="-4296724">
                <a:off x="441" y="2494"/>
                <a:ext cx="190" cy="96"/>
              </a:xfrm>
              <a:prstGeom prst="flowChartTermina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AutoShape 40"/>
              <p:cNvSpPr>
                <a:spLocks noChangeArrowheads="1"/>
              </p:cNvSpPr>
              <p:nvPr/>
            </p:nvSpPr>
            <p:spPr bwMode="auto">
              <a:xfrm rot="3850116">
                <a:off x="713" y="3178"/>
                <a:ext cx="190" cy="96"/>
              </a:xfrm>
              <a:prstGeom prst="flowChartTerminator">
                <a:avLst/>
              </a:prstGeom>
              <a:solidFill>
                <a:srgbClr val="CC00FF"/>
              </a:solidFill>
              <a:ln w="9525">
                <a:solidFill>
                  <a:srgbClr val="CC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AutoShape 41"/>
              <p:cNvSpPr>
                <a:spLocks noChangeArrowheads="1"/>
              </p:cNvSpPr>
              <p:nvPr/>
            </p:nvSpPr>
            <p:spPr bwMode="auto">
              <a:xfrm rot="3151576">
                <a:off x="849" y="3342"/>
                <a:ext cx="190" cy="96"/>
              </a:xfrm>
              <a:prstGeom prst="flowChartTermina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0" name="Text Box 49"/>
          <p:cNvSpPr txBox="1">
            <a:spLocks noChangeArrowheads="1"/>
          </p:cNvSpPr>
          <p:nvPr/>
        </p:nvSpPr>
        <p:spPr bwMode="auto">
          <a:xfrm>
            <a:off x="6085646" y="4215533"/>
            <a:ext cx="16716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4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4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 dài nhiều aa)</a:t>
            </a:r>
          </a:p>
        </p:txBody>
      </p:sp>
      <p:sp>
        <p:nvSpPr>
          <p:cNvPr id="91" name="Text Box 50"/>
          <p:cNvSpPr txBox="1">
            <a:spLocks noChangeArrowheads="1"/>
          </p:cNvSpPr>
          <p:nvPr/>
        </p:nvSpPr>
        <p:spPr bwMode="auto">
          <a:xfrm>
            <a:off x="8987596" y="4329833"/>
            <a:ext cx="22002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4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4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(Chuỗi </a:t>
            </a: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 3-10 aa)</a:t>
            </a:r>
          </a:p>
        </p:txBody>
      </p:sp>
      <p:sp>
        <p:nvSpPr>
          <p:cNvPr id="92" name="Line 102"/>
          <p:cNvSpPr>
            <a:spLocks noChangeShapeType="1"/>
          </p:cNvSpPr>
          <p:nvPr/>
        </p:nvSpPr>
        <p:spPr bwMode="auto">
          <a:xfrm>
            <a:off x="8193846" y="3609108"/>
            <a:ext cx="1066800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02"/>
          <p:cNvSpPr>
            <a:spLocks noChangeShapeType="1"/>
          </p:cNvSpPr>
          <p:nvPr/>
        </p:nvSpPr>
        <p:spPr bwMode="auto">
          <a:xfrm>
            <a:off x="8763332" y="2214380"/>
            <a:ext cx="10555" cy="1289221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58210" y="1700932"/>
            <a:ext cx="2249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pepsinogen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 Box 45"/>
          <p:cNvSpPr txBox="1">
            <a:spLocks noChangeArrowheads="1"/>
          </p:cNvSpPr>
          <p:nvPr/>
        </p:nvSpPr>
        <p:spPr bwMode="auto">
          <a:xfrm>
            <a:off x="6593386" y="1571605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</a:p>
        </p:txBody>
      </p:sp>
      <p:sp>
        <p:nvSpPr>
          <p:cNvPr id="95" name="Text Box 44"/>
          <p:cNvSpPr txBox="1">
            <a:spLocks noChangeArrowheads="1"/>
          </p:cNvSpPr>
          <p:nvPr/>
        </p:nvSpPr>
        <p:spPr bwMode="auto">
          <a:xfrm>
            <a:off x="8273504" y="1766582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Pepsin</a:t>
            </a:r>
          </a:p>
        </p:txBody>
      </p:sp>
      <p:sp>
        <p:nvSpPr>
          <p:cNvPr id="96" name="Line 102"/>
          <p:cNvSpPr>
            <a:spLocks noChangeShapeType="1"/>
          </p:cNvSpPr>
          <p:nvPr/>
        </p:nvSpPr>
        <p:spPr bwMode="auto">
          <a:xfrm>
            <a:off x="7080571" y="2033882"/>
            <a:ext cx="1066800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9990" y="1637008"/>
            <a:ext cx="4000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Enzim trong dịch vị chỉ có tác dụng duy nhất với loại thức ăn prôtêin ở mức độ nhất định</a:t>
            </a:r>
          </a:p>
        </p:txBody>
      </p:sp>
      <p:sp>
        <p:nvSpPr>
          <p:cNvPr id="98" name="Rounded Rectangular Callout 97"/>
          <p:cNvSpPr/>
          <p:nvPr/>
        </p:nvSpPr>
        <p:spPr>
          <a:xfrm>
            <a:off x="471054" y="3865777"/>
            <a:ext cx="4301911" cy="1858674"/>
          </a:xfrm>
          <a:prstGeom prst="wedgeRoundRectCallout">
            <a:avLst>
              <a:gd name="adj1" fmla="val 72715"/>
              <a:gd name="adj2" fmla="val 386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Vì sao protein trong thức ăn bị dịch vị phân hủy nhưng protein của lớp niêm mạc dạ dày lại được bảo vệ và không bị phân hủy ?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0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/>
      <p:bldP spid="90" grpId="0"/>
      <p:bldP spid="91" grpId="0"/>
      <p:bldP spid="2" grpId="0"/>
      <p:bldP spid="94" grpId="0"/>
      <p:bldP spid="95" grpId="0"/>
      <p:bldP spid="3" grpId="0"/>
      <p:bldP spid="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A831D77-03A8-4DF7-9227-515494B442FC}"/>
              </a:ext>
            </a:extLst>
          </p:cNvPr>
          <p:cNvSpPr txBox="1"/>
          <p:nvPr/>
        </p:nvSpPr>
        <p:spPr>
          <a:xfrm rot="10800000">
            <a:off x="7639664" y="352244"/>
            <a:ext cx="4328022" cy="582436"/>
          </a:xfrm>
          <a:prstGeom prst="rect">
            <a:avLst/>
          </a:prstGeom>
          <a:solidFill>
            <a:srgbClr val="FCC493"/>
          </a:solidFill>
          <a:ln>
            <a:solidFill>
              <a:srgbClr val="FCC493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F579BC-9A5D-4472-A562-5FDBB6FF06E8}"/>
              </a:ext>
            </a:extLst>
          </p:cNvPr>
          <p:cNvSpPr/>
          <p:nvPr/>
        </p:nvSpPr>
        <p:spPr bwMode="auto">
          <a:xfrm>
            <a:off x="3141984" y="148017"/>
            <a:ext cx="5390262" cy="786664"/>
          </a:xfrm>
          <a:prstGeom prst="rect">
            <a:avLst/>
          </a:pr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A4AF460-967B-417F-B8A6-4990BCA5C7CD}"/>
              </a:ext>
            </a:extLst>
          </p:cNvPr>
          <p:cNvGrpSpPr/>
          <p:nvPr/>
        </p:nvGrpSpPr>
        <p:grpSpPr>
          <a:xfrm>
            <a:off x="3073362" y="240749"/>
            <a:ext cx="5527506" cy="881564"/>
            <a:chOff x="153771" y="-2150740"/>
            <a:chExt cx="5527506" cy="88156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C38FED3-4802-438D-8A7B-ADC539EF351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3237" y="-1269176"/>
              <a:ext cx="5418040" cy="0"/>
            </a:xfrm>
            <a:prstGeom prst="line">
              <a:avLst/>
            </a:prstGeom>
            <a:noFill/>
            <a:ln w="12700" cap="flat" cmpd="sng" algn="ctr">
              <a:solidFill>
                <a:srgbClr val="60B5CC"/>
              </a:solidFill>
              <a:prstDash val="dash"/>
            </a:ln>
            <a:effectLst/>
          </p:spPr>
        </p:cxnSp>
        <p:sp>
          <p:nvSpPr>
            <p:cNvPr id="8" name="Rectangle 39">
              <a:extLst>
                <a:ext uri="{FF2B5EF4-FFF2-40B4-BE49-F238E27FC236}">
                  <a16:creationId xmlns:a16="http://schemas.microsoft.com/office/drawing/2014/main" id="{E24D631E-BB63-4A80-8C22-E492D5AF6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71" y="-2150740"/>
              <a:ext cx="530857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2</a:t>
              </a:r>
              <a:r>
                <a:rPr lang="en-US" sz="3200" b="1" smtClean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.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Tiêu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hóa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ở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dạ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dày</a:t>
              </a:r>
              <a:endParaRPr lang="en-US" sz="3200" b="1" dirty="0">
                <a:solidFill>
                  <a:prstClr val="black"/>
                </a:solidFill>
                <a:latin typeface="UTM Centur" panose="02040603050506020204" pitchFamily="18" charset="0"/>
                <a:cs typeface="Arial" charset="0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F35894-7BA0-4E04-8AE9-BA8EF5AD7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11197"/>
              </p:ext>
            </p:extLst>
          </p:nvPr>
        </p:nvGraphicFramePr>
        <p:xfrm>
          <a:off x="162232" y="1138907"/>
          <a:ext cx="11867535" cy="5716882"/>
        </p:xfrm>
        <a:graphic>
          <a:graphicData uri="http://schemas.openxmlformats.org/drawingml/2006/table">
            <a:tbl>
              <a:tblPr firstRow="1" firstCol="1" bandRow="1"/>
              <a:tblGrid>
                <a:gridCol w="2939296">
                  <a:extLst>
                    <a:ext uri="{9D8B030D-6E8A-4147-A177-3AD203B41FA5}">
                      <a16:colId xmlns:a16="http://schemas.microsoft.com/office/drawing/2014/main" val="299408009"/>
                    </a:ext>
                  </a:extLst>
                </a:gridCol>
                <a:gridCol w="2949329">
                  <a:extLst>
                    <a:ext uri="{9D8B030D-6E8A-4147-A177-3AD203B41FA5}">
                      <a16:colId xmlns:a16="http://schemas.microsoft.com/office/drawing/2014/main" val="4254963682"/>
                    </a:ext>
                  </a:extLst>
                </a:gridCol>
                <a:gridCol w="2694936">
                  <a:extLst>
                    <a:ext uri="{9D8B030D-6E8A-4147-A177-3AD203B41FA5}">
                      <a16:colId xmlns:a16="http://schemas.microsoft.com/office/drawing/2014/main" val="441050692"/>
                    </a:ext>
                  </a:extLst>
                </a:gridCol>
                <a:gridCol w="3283974">
                  <a:extLst>
                    <a:ext uri="{9D8B030D-6E8A-4147-A177-3AD203B41FA5}">
                      <a16:colId xmlns:a16="http://schemas.microsoft.com/office/drawing/2014/main" val="817821785"/>
                    </a:ext>
                  </a:extLst>
                </a:gridCol>
              </a:tblGrid>
              <a:tr h="1098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GB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GB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GB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GB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dạ</a:t>
                      </a:r>
                      <a:r>
                        <a:rPr lang="en-GB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dày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GB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GB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GB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GB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GB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GB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GB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GB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GB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GB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GB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GB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408604"/>
                  </a:ext>
                </a:extLst>
              </a:tr>
              <a:tr h="2914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428407"/>
                  </a:ext>
                </a:extLst>
              </a:tr>
              <a:tr h="1703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311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39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A831D77-03A8-4DF7-9227-515494B442FC}"/>
              </a:ext>
            </a:extLst>
          </p:cNvPr>
          <p:cNvSpPr txBox="1"/>
          <p:nvPr/>
        </p:nvSpPr>
        <p:spPr>
          <a:xfrm rot="10800000">
            <a:off x="7639664" y="352244"/>
            <a:ext cx="4328022" cy="582436"/>
          </a:xfrm>
          <a:prstGeom prst="rect">
            <a:avLst/>
          </a:prstGeom>
          <a:solidFill>
            <a:srgbClr val="FCC493"/>
          </a:solidFill>
          <a:ln>
            <a:solidFill>
              <a:srgbClr val="FCC493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F579BC-9A5D-4472-A562-5FDBB6FF06E8}"/>
              </a:ext>
            </a:extLst>
          </p:cNvPr>
          <p:cNvSpPr/>
          <p:nvPr/>
        </p:nvSpPr>
        <p:spPr bwMode="auto">
          <a:xfrm>
            <a:off x="3141984" y="148017"/>
            <a:ext cx="5390262" cy="786664"/>
          </a:xfrm>
          <a:prstGeom prst="rect">
            <a:avLst/>
          </a:pr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A4AF460-967B-417F-B8A6-4990BCA5C7CD}"/>
              </a:ext>
            </a:extLst>
          </p:cNvPr>
          <p:cNvGrpSpPr/>
          <p:nvPr/>
        </p:nvGrpSpPr>
        <p:grpSpPr>
          <a:xfrm>
            <a:off x="3073362" y="240749"/>
            <a:ext cx="5527506" cy="881564"/>
            <a:chOff x="153771" y="-2150740"/>
            <a:chExt cx="5527506" cy="88156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C38FED3-4802-438D-8A7B-ADC539EF351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3237" y="-1269176"/>
              <a:ext cx="5418040" cy="0"/>
            </a:xfrm>
            <a:prstGeom prst="line">
              <a:avLst/>
            </a:prstGeom>
            <a:noFill/>
            <a:ln w="12700" cap="flat" cmpd="sng" algn="ctr">
              <a:solidFill>
                <a:srgbClr val="60B5CC"/>
              </a:solidFill>
              <a:prstDash val="dash"/>
            </a:ln>
            <a:effectLst/>
          </p:spPr>
        </p:cxnSp>
        <p:sp>
          <p:nvSpPr>
            <p:cNvPr id="8" name="Rectangle 39">
              <a:extLst>
                <a:ext uri="{FF2B5EF4-FFF2-40B4-BE49-F238E27FC236}">
                  <a16:creationId xmlns:a16="http://schemas.microsoft.com/office/drawing/2014/main" id="{E24D631E-BB63-4A80-8C22-E492D5AF6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71" y="-2150740"/>
              <a:ext cx="530857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2</a:t>
              </a:r>
              <a:r>
                <a:rPr lang="en-US" sz="3200" b="1" smtClean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.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Tiêu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hóa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ở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dạ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dày</a:t>
              </a:r>
              <a:endParaRPr lang="en-US" sz="3200" b="1" dirty="0">
                <a:solidFill>
                  <a:prstClr val="black"/>
                </a:solidFill>
                <a:latin typeface="UTM Centur" panose="02040603050506020204" pitchFamily="18" charset="0"/>
                <a:cs typeface="Arial" charset="0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F35894-7BA0-4E04-8AE9-BA8EF5AD7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258809"/>
              </p:ext>
            </p:extLst>
          </p:nvPr>
        </p:nvGraphicFramePr>
        <p:xfrm>
          <a:off x="162232" y="1138907"/>
          <a:ext cx="11867535" cy="5716882"/>
        </p:xfrm>
        <a:graphic>
          <a:graphicData uri="http://schemas.openxmlformats.org/drawingml/2006/table">
            <a:tbl>
              <a:tblPr firstRow="1" firstCol="1" bandRow="1"/>
              <a:tblGrid>
                <a:gridCol w="2939296">
                  <a:extLst>
                    <a:ext uri="{9D8B030D-6E8A-4147-A177-3AD203B41FA5}">
                      <a16:colId xmlns:a16="http://schemas.microsoft.com/office/drawing/2014/main" val="299408009"/>
                    </a:ext>
                  </a:extLst>
                </a:gridCol>
                <a:gridCol w="2949329">
                  <a:extLst>
                    <a:ext uri="{9D8B030D-6E8A-4147-A177-3AD203B41FA5}">
                      <a16:colId xmlns:a16="http://schemas.microsoft.com/office/drawing/2014/main" val="4254963682"/>
                    </a:ext>
                  </a:extLst>
                </a:gridCol>
                <a:gridCol w="2694936">
                  <a:extLst>
                    <a:ext uri="{9D8B030D-6E8A-4147-A177-3AD203B41FA5}">
                      <a16:colId xmlns:a16="http://schemas.microsoft.com/office/drawing/2014/main" val="441050692"/>
                    </a:ext>
                  </a:extLst>
                </a:gridCol>
                <a:gridCol w="3283974">
                  <a:extLst>
                    <a:ext uri="{9D8B030D-6E8A-4147-A177-3AD203B41FA5}">
                      <a16:colId xmlns:a16="http://schemas.microsoft.com/office/drawing/2014/main" val="817821785"/>
                    </a:ext>
                  </a:extLst>
                </a:gridCol>
              </a:tblGrid>
              <a:tr h="1098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GB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GB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GB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GB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dạ</a:t>
                      </a:r>
                      <a:r>
                        <a:rPr lang="en-GB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dày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GB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GB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GB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GB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GB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GB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GB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GB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GB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GB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GB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GB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408604"/>
                  </a:ext>
                </a:extLst>
              </a:tr>
              <a:tr h="2914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dịch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bóp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dạ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dày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Tuyến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dạ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dày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loãng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trộn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thấm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428407"/>
                  </a:ext>
                </a:extLst>
              </a:tr>
              <a:tr h="1703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enzim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pepsin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Enzim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pepsin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protein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chuỗi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chuỗi</a:t>
                      </a:r>
                      <a:r>
                        <a:rPr lang="en-GB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ngắn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311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29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F579BC-9A5D-4472-A562-5FDBB6FF06E8}"/>
              </a:ext>
            </a:extLst>
          </p:cNvPr>
          <p:cNvSpPr/>
          <p:nvPr/>
        </p:nvSpPr>
        <p:spPr bwMode="auto">
          <a:xfrm>
            <a:off x="3141984" y="148017"/>
            <a:ext cx="5390262" cy="786664"/>
          </a:xfrm>
          <a:prstGeom prst="rect">
            <a:avLst/>
          </a:pr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4AF460-967B-417F-B8A6-4990BCA5C7CD}"/>
              </a:ext>
            </a:extLst>
          </p:cNvPr>
          <p:cNvGrpSpPr/>
          <p:nvPr/>
        </p:nvGrpSpPr>
        <p:grpSpPr>
          <a:xfrm>
            <a:off x="3073362" y="185331"/>
            <a:ext cx="5527506" cy="881564"/>
            <a:chOff x="153771" y="-2150740"/>
            <a:chExt cx="5527506" cy="88156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C38FED3-4802-438D-8A7B-ADC539EF351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3237" y="-1269176"/>
              <a:ext cx="5418040" cy="0"/>
            </a:xfrm>
            <a:prstGeom prst="line">
              <a:avLst/>
            </a:prstGeom>
            <a:noFill/>
            <a:ln w="12700" cap="flat" cmpd="sng" algn="ctr">
              <a:solidFill>
                <a:srgbClr val="60B5CC"/>
              </a:solidFill>
              <a:prstDash val="dash"/>
            </a:ln>
            <a:effectLst/>
          </p:spPr>
        </p:cxnSp>
        <p:sp>
          <p:nvSpPr>
            <p:cNvPr id="7" name="Rectangle 39">
              <a:extLst>
                <a:ext uri="{FF2B5EF4-FFF2-40B4-BE49-F238E27FC236}">
                  <a16:creationId xmlns:a16="http://schemas.microsoft.com/office/drawing/2014/main" id="{E24D631E-BB63-4A80-8C22-E492D5AF6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71" y="-2150740"/>
              <a:ext cx="530857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2</a:t>
              </a:r>
              <a:r>
                <a:rPr lang="en-US" sz="3200" b="1" smtClean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.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Tiêu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hóa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ở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dạ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dày</a:t>
              </a:r>
              <a:endParaRPr lang="en-US" sz="3200" b="1" dirty="0">
                <a:solidFill>
                  <a:prstClr val="black"/>
                </a:solidFill>
                <a:latin typeface="UTM Centur" panose="02040603050506020204" pitchFamily="18" charset="0"/>
                <a:cs typeface="Arial" charset="0"/>
              </a:endParaRPr>
            </a:p>
          </p:txBody>
        </p:sp>
      </p:grpSp>
      <p:sp>
        <p:nvSpPr>
          <p:cNvPr id="9" name="AutoShape 3"/>
          <p:cNvSpPr>
            <a:spLocks noChangeArrowheads="1"/>
          </p:cNvSpPr>
          <p:nvPr/>
        </p:nvSpPr>
        <p:spPr bwMode="gray">
          <a:xfrm>
            <a:off x="316482" y="1642510"/>
            <a:ext cx="5181907" cy="276323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EA">
                  <a:gamma/>
                  <a:tint val="2941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109635" y="1498502"/>
            <a:ext cx="3090331" cy="563433"/>
            <a:chOff x="720" y="1392"/>
            <a:chExt cx="4058" cy="480"/>
          </a:xfrm>
        </p:grpSpPr>
        <p:sp>
          <p:nvSpPr>
            <p:cNvPr id="11" name="AutoShape 12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3" name="AutoShape 14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5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5" name="Rectangle 23"/>
          <p:cNvSpPr>
            <a:spLocks noChangeArrowheads="1"/>
          </p:cNvSpPr>
          <p:nvPr/>
        </p:nvSpPr>
        <p:spPr bwMode="gray">
          <a:xfrm>
            <a:off x="1354728" y="1524311"/>
            <a:ext cx="2600144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altLang="en-US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altLang="en-US" sz="24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iến đổi lý học</a:t>
            </a:r>
            <a:endParaRPr lang="en-US" altLang="en-US" sz="2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548438" y="2037285"/>
            <a:ext cx="4440781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10000"/>
              </a:lnSpc>
              <a:buFontTx/>
              <a:buChar char="-"/>
            </a:pPr>
            <a:r>
              <a:rPr lang="en-US" altLang="en-US" sz="2400" b="0" smtClean="0">
                <a:latin typeface="Arial" panose="020B0604020202020204" pitchFamily="34" charset="0"/>
                <a:cs typeface="Arial" panose="020B0604020202020204" pitchFamily="34" charset="0"/>
              </a:rPr>
              <a:t>Tiết </a:t>
            </a:r>
            <a:r>
              <a:rPr lang="en-US" altLang="en-US" sz="2400" b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dịch vị </a:t>
            </a:r>
            <a:r>
              <a:rPr lang="en-US" altLang="en-US" sz="2400" b="0" smtClean="0">
                <a:latin typeface="Arial" panose="020B0604020202020204" pitchFamily="34" charset="0"/>
                <a:cs typeface="Arial" panose="020B0604020202020204" pitchFamily="34" charset="0"/>
              </a:rPr>
              <a:t>và chất nhày</a:t>
            </a:r>
          </a:p>
          <a:p>
            <a:pPr marL="342900" indent="-342900" eaLnBrk="0" hangingPunct="0">
              <a:lnSpc>
                <a:spcPct val="110000"/>
              </a:lnSpc>
              <a:buFontTx/>
              <a:buChar char="-"/>
            </a:pP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Sự </a:t>
            </a:r>
            <a:r>
              <a:rPr lang="en-US" alt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bóp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đảo trộn 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và </a:t>
            </a:r>
            <a:r>
              <a:rPr lang="en-US" alt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đẩy 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thức ăn xuống ruột nhờ hoạt động của các </a:t>
            </a:r>
            <a:r>
              <a:rPr lang="en-US" alt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lớp cơ 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của thành dạ dày</a:t>
            </a:r>
            <a:endParaRPr lang="en-US" altLang="en-US" sz="2400" b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6059587" y="1642509"/>
            <a:ext cx="5566580" cy="276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EA">
                  <a:gamma/>
                  <a:tint val="2941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190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6"/>
          <p:cNvGrpSpPr>
            <a:grpSpLocks/>
          </p:cNvGrpSpPr>
          <p:nvPr/>
        </p:nvGrpSpPr>
        <p:grpSpPr bwMode="auto">
          <a:xfrm>
            <a:off x="6835428" y="1428358"/>
            <a:ext cx="3918607" cy="572970"/>
            <a:chOff x="720" y="1392"/>
            <a:chExt cx="4058" cy="480"/>
          </a:xfrm>
        </p:grpSpPr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Group 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1" name="AutoShape 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AutoShape 1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38039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3" name="Rectangle 22"/>
          <p:cNvSpPr>
            <a:spLocks noChangeArrowheads="1"/>
          </p:cNvSpPr>
          <p:nvPr/>
        </p:nvSpPr>
        <p:spPr bwMode="gray">
          <a:xfrm>
            <a:off x="7202965" y="1463467"/>
            <a:ext cx="2977933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altLang="en-US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Biến đổi hóa học</a:t>
            </a:r>
            <a:endParaRPr lang="en-US" altLang="en-US" sz="2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6136616" y="2197804"/>
            <a:ext cx="5489551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1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 pepsin 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trong dịch vị biến đổi một phần </a:t>
            </a:r>
            <a:r>
              <a:rPr lang="en-US" alt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chuỗi dài thành protein chuỗi ngắn (3-10 axit amin) 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198" y="1"/>
            <a:ext cx="1050450" cy="109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23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/>
      <p:bldP spid="17" grpId="0" animBg="1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324DA6-2C23-4B59-9491-B294C620339D}"/>
              </a:ext>
            </a:extLst>
          </p:cNvPr>
          <p:cNvSpPr/>
          <p:nvPr/>
        </p:nvSpPr>
        <p:spPr bwMode="auto">
          <a:xfrm>
            <a:off x="0" y="-44053"/>
            <a:ext cx="3844640" cy="786664"/>
          </a:xfrm>
          <a:prstGeom prst="rect">
            <a:avLst/>
          </a:pr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6BD7AB-3275-42F8-A8F3-9FB9C0010634}"/>
              </a:ext>
            </a:extLst>
          </p:cNvPr>
          <p:cNvGrpSpPr/>
          <p:nvPr/>
        </p:nvGrpSpPr>
        <p:grpSpPr>
          <a:xfrm>
            <a:off x="-1" y="48419"/>
            <a:ext cx="9288738" cy="1087858"/>
            <a:chOff x="-2538298" y="-2357034"/>
            <a:chExt cx="8821543" cy="108785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143BF05-B094-45FD-8275-8F14DB82C4F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3237" y="-1269176"/>
              <a:ext cx="6020008" cy="0"/>
            </a:xfrm>
            <a:prstGeom prst="line">
              <a:avLst/>
            </a:prstGeom>
            <a:noFill/>
            <a:ln w="12700" cap="flat" cmpd="sng" algn="ctr">
              <a:solidFill>
                <a:srgbClr val="60B5CC"/>
              </a:solidFill>
              <a:prstDash val="dash"/>
            </a:ln>
            <a:effectLst/>
          </p:spPr>
        </p:cxnSp>
        <p:sp>
          <p:nvSpPr>
            <p:cNvPr id="12" name="Rectangle 39">
              <a:extLst>
                <a:ext uri="{FF2B5EF4-FFF2-40B4-BE49-F238E27FC236}">
                  <a16:creationId xmlns:a16="http://schemas.microsoft.com/office/drawing/2014/main" id="{3873131E-A370-48A8-9DFE-D62F13BE5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38298" y="-2357034"/>
              <a:ext cx="43691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Củng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cố</a:t>
              </a:r>
              <a:endParaRPr lang="en-US" sz="3200" b="1" dirty="0">
                <a:solidFill>
                  <a:prstClr val="black"/>
                </a:solidFill>
                <a:latin typeface="UTM Centur" panose="02040603050506020204" pitchFamily="18" charset="0"/>
                <a:cs typeface="Arial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688BCD-7E15-456B-B41E-BCA7582241D8}"/>
              </a:ext>
            </a:extLst>
          </p:cNvPr>
          <p:cNvGrpSpPr/>
          <p:nvPr/>
        </p:nvGrpSpPr>
        <p:grpSpPr>
          <a:xfrm>
            <a:off x="3012663" y="2550569"/>
            <a:ext cx="6400800" cy="731520"/>
            <a:chOff x="2482465" y="2086140"/>
            <a:chExt cx="6400800" cy="731520"/>
          </a:xfrm>
        </p:grpSpPr>
        <p:sp>
          <p:nvSpPr>
            <p:cNvPr id="14" name="AutoShape 48">
              <a:extLst>
                <a:ext uri="{FF2B5EF4-FFF2-40B4-BE49-F238E27FC236}">
                  <a16:creationId xmlns:a16="http://schemas.microsoft.com/office/drawing/2014/main" id="{6A59DE16-D53C-411B-B105-3F73BD310B0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82465" y="2086140"/>
              <a:ext cx="6400800" cy="731520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rgbClr val="E8B888">
                    <a:gamma/>
                    <a:shade val="61961"/>
                    <a:invGamma/>
                  </a:srgbClr>
                </a:gs>
                <a:gs pos="100000">
                  <a:srgbClr val="E8B888"/>
                </a:gs>
              </a:gsLst>
              <a:lin ang="5400000" scaled="1"/>
            </a:gradFill>
            <a:ln w="9525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50">
              <a:extLst>
                <a:ext uri="{FF2B5EF4-FFF2-40B4-BE49-F238E27FC236}">
                  <a16:creationId xmlns:a16="http://schemas.microsoft.com/office/drawing/2014/main" id="{26EF6E0B-5A09-4797-9601-5FBA748F5917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3459321" y="2119921"/>
              <a:ext cx="463114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3200" smtClean="0"/>
                <a:t>Pepsin  </a:t>
              </a:r>
              <a:endParaRPr lang="en-US" sz="3200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D69FF1F-95D5-4869-86B9-4B56973784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471" y="2090637"/>
              <a:ext cx="640080" cy="640080"/>
              <a:chOff x="4166" y="1706"/>
              <a:chExt cx="1252" cy="1252"/>
            </a:xfrm>
          </p:grpSpPr>
          <p:sp>
            <p:nvSpPr>
              <p:cNvPr id="18" name="Oval 52">
                <a:extLst>
                  <a:ext uri="{FF2B5EF4-FFF2-40B4-BE49-F238E27FC236}">
                    <a16:creationId xmlns:a16="http://schemas.microsoft.com/office/drawing/2014/main" id="{0802604F-A866-40BC-9EF6-BDE09B25E5D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Oval 53">
                <a:extLst>
                  <a:ext uri="{FF2B5EF4-FFF2-40B4-BE49-F238E27FC236}">
                    <a16:creationId xmlns:a16="http://schemas.microsoft.com/office/drawing/2014/main" id="{51133272-6D80-4352-A94D-7FAB8C341DC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54">
                <a:extLst>
                  <a:ext uri="{FF2B5EF4-FFF2-40B4-BE49-F238E27FC236}">
                    <a16:creationId xmlns:a16="http://schemas.microsoft.com/office/drawing/2014/main" id="{7E2B7E55-AB40-4A42-906C-22E10BDC4D6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Oval 55">
                <a:extLst>
                  <a:ext uri="{FF2B5EF4-FFF2-40B4-BE49-F238E27FC236}">
                    <a16:creationId xmlns:a16="http://schemas.microsoft.com/office/drawing/2014/main" id="{2775EF87-B5EE-475E-A7BB-6E017820DA9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Text Box 56">
              <a:extLst>
                <a:ext uri="{FF2B5EF4-FFF2-40B4-BE49-F238E27FC236}">
                  <a16:creationId xmlns:a16="http://schemas.microsoft.com/office/drawing/2014/main" id="{1EB07746-EF04-4B9D-BE45-C9430A3F90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0048" y="2146151"/>
              <a:ext cx="6400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16C674-FFAB-4747-891E-2C99D96489D6}"/>
              </a:ext>
            </a:extLst>
          </p:cNvPr>
          <p:cNvGrpSpPr/>
          <p:nvPr/>
        </p:nvGrpSpPr>
        <p:grpSpPr>
          <a:xfrm>
            <a:off x="3485881" y="3613463"/>
            <a:ext cx="6646485" cy="731520"/>
            <a:chOff x="2827288" y="2994289"/>
            <a:chExt cx="6646485" cy="731520"/>
          </a:xfrm>
        </p:grpSpPr>
        <p:sp>
          <p:nvSpPr>
            <p:cNvPr id="23" name="AutoShape 58">
              <a:extLst>
                <a:ext uri="{FF2B5EF4-FFF2-40B4-BE49-F238E27FC236}">
                  <a16:creationId xmlns:a16="http://schemas.microsoft.com/office/drawing/2014/main" id="{8EFAC47F-02E5-4415-AC07-78A16BFC33B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827288" y="2994289"/>
              <a:ext cx="6400800" cy="731520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rgbClr val="A4E0CC">
                    <a:gamma/>
                    <a:shade val="62353"/>
                    <a:invGamma/>
                  </a:srgbClr>
                </a:gs>
                <a:gs pos="100000">
                  <a:srgbClr val="A4E0CC"/>
                </a:gs>
              </a:gsLst>
              <a:lin ang="5400000" scaled="1"/>
            </a:gradFill>
            <a:ln w="9525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 Box 60">
              <a:extLst>
                <a:ext uri="{FF2B5EF4-FFF2-40B4-BE49-F238E27FC236}">
                  <a16:creationId xmlns:a16="http://schemas.microsoft.com/office/drawing/2014/main" id="{01AB2B76-3E6D-419F-A143-F30FC5FACE7B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3937471" y="3047162"/>
              <a:ext cx="553630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3200" smtClean="0"/>
                <a:t>Amylase </a:t>
              </a:r>
              <a:endParaRPr lang="en-US" sz="3200" dirty="0"/>
            </a:p>
          </p:txBody>
        </p:sp>
        <p:grpSp>
          <p:nvGrpSpPr>
            <p:cNvPr id="25" name="Group 61">
              <a:extLst>
                <a:ext uri="{FF2B5EF4-FFF2-40B4-BE49-F238E27FC236}">
                  <a16:creationId xmlns:a16="http://schemas.microsoft.com/office/drawing/2014/main" id="{A61A5764-834E-4E3D-AFCF-ACA0B23B59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4907" y="2998787"/>
              <a:ext cx="640080" cy="640080"/>
              <a:chOff x="4166" y="1706"/>
              <a:chExt cx="1252" cy="1252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FF5554B-C840-48F4-AB4C-AF7769AC326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D53B4E4-0EF8-4229-B08D-1568A6374B0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95F439A-212F-461C-91B8-0E782688502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68110EA-BCE3-41BE-8033-915DFE55390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 Box 66">
              <a:extLst>
                <a:ext uri="{FF2B5EF4-FFF2-40B4-BE49-F238E27FC236}">
                  <a16:creationId xmlns:a16="http://schemas.microsoft.com/office/drawing/2014/main" id="{B0615E8D-C609-4A3D-9B92-C2CF89247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7560" y="3069329"/>
              <a:ext cx="6400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2CE5FB0-7F90-4D04-8E46-F7F2DEA601CF}"/>
              </a:ext>
            </a:extLst>
          </p:cNvPr>
          <p:cNvGrpSpPr/>
          <p:nvPr/>
        </p:nvGrpSpPr>
        <p:grpSpPr>
          <a:xfrm>
            <a:off x="3989519" y="4635105"/>
            <a:ext cx="6400800" cy="731520"/>
            <a:chOff x="3278002" y="3988516"/>
            <a:chExt cx="6400800" cy="731520"/>
          </a:xfrm>
        </p:grpSpPr>
        <p:sp>
          <p:nvSpPr>
            <p:cNvPr id="32" name="AutoShape 68">
              <a:extLst>
                <a:ext uri="{FF2B5EF4-FFF2-40B4-BE49-F238E27FC236}">
                  <a16:creationId xmlns:a16="http://schemas.microsoft.com/office/drawing/2014/main" id="{E0767DC1-3304-4868-B4DF-8C183FC4B3A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278002" y="3988516"/>
              <a:ext cx="6400800" cy="731520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rgbClr val="F2B0CC">
                    <a:gamma/>
                    <a:shade val="62353"/>
                    <a:invGamma/>
                  </a:srgbClr>
                </a:gs>
                <a:gs pos="100000">
                  <a:srgbClr val="F2B0CC"/>
                </a:gs>
              </a:gsLst>
              <a:lin ang="5400000" scaled="1"/>
            </a:gradFill>
            <a:ln w="9525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70">
              <a:extLst>
                <a:ext uri="{FF2B5EF4-FFF2-40B4-BE49-F238E27FC236}">
                  <a16:creationId xmlns:a16="http://schemas.microsoft.com/office/drawing/2014/main" id="{51681AB2-70D1-4CAB-B015-CD90F8670BDA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4250607" y="4061888"/>
              <a:ext cx="395836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3200" smtClean="0"/>
                <a:t>lipase </a:t>
              </a:r>
              <a:endParaRPr lang="en-US" sz="3200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8B0A75F-12BF-4744-8647-219513E100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3177" y="4008752"/>
              <a:ext cx="640080" cy="640080"/>
              <a:chOff x="4166" y="1706"/>
              <a:chExt cx="1252" cy="1252"/>
            </a:xfrm>
          </p:grpSpPr>
          <p:sp>
            <p:nvSpPr>
              <p:cNvPr id="36" name="Oval 72">
                <a:extLst>
                  <a:ext uri="{FF2B5EF4-FFF2-40B4-BE49-F238E27FC236}">
                    <a16:creationId xmlns:a16="http://schemas.microsoft.com/office/drawing/2014/main" id="{A2F9AB56-8DA2-4D46-AD7C-002BDB01B2D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Oval 73">
                <a:extLst>
                  <a:ext uri="{FF2B5EF4-FFF2-40B4-BE49-F238E27FC236}">
                    <a16:creationId xmlns:a16="http://schemas.microsoft.com/office/drawing/2014/main" id="{006C5B3F-FEEA-4534-AB9D-003A4D01F73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Oval 74">
                <a:extLst>
                  <a:ext uri="{FF2B5EF4-FFF2-40B4-BE49-F238E27FC236}">
                    <a16:creationId xmlns:a16="http://schemas.microsoft.com/office/drawing/2014/main" id="{29B14860-3019-4376-87F4-46A913E4206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Oval 75">
                <a:extLst>
                  <a:ext uri="{FF2B5EF4-FFF2-40B4-BE49-F238E27FC236}">
                    <a16:creationId xmlns:a16="http://schemas.microsoft.com/office/drawing/2014/main" id="{6A16D98A-13D4-43C6-A1D2-FF178EE207D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Text Box 76">
              <a:extLst>
                <a:ext uri="{FF2B5EF4-FFF2-40B4-BE49-F238E27FC236}">
                  <a16:creationId xmlns:a16="http://schemas.microsoft.com/office/drawing/2014/main" id="{4F69E77C-CE37-4D3C-B50D-4A8464DCFD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3835" y="4077785"/>
              <a:ext cx="6400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3DEA17A-9C69-4267-A357-84EED6AD1C3B}"/>
              </a:ext>
            </a:extLst>
          </p:cNvPr>
          <p:cNvGrpSpPr/>
          <p:nvPr/>
        </p:nvGrpSpPr>
        <p:grpSpPr>
          <a:xfrm>
            <a:off x="4431432" y="5656747"/>
            <a:ext cx="6400800" cy="731520"/>
            <a:chOff x="3661631" y="4903892"/>
            <a:chExt cx="6400800" cy="731520"/>
          </a:xfrm>
        </p:grpSpPr>
        <p:sp>
          <p:nvSpPr>
            <p:cNvPr id="41" name="AutoShape 78">
              <a:extLst>
                <a:ext uri="{FF2B5EF4-FFF2-40B4-BE49-F238E27FC236}">
                  <a16:creationId xmlns:a16="http://schemas.microsoft.com/office/drawing/2014/main" id="{9473C39F-C32B-48DB-A14C-AE2DE6E2663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661631" y="4903892"/>
              <a:ext cx="6400800" cy="731520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rgbClr val="A9CBE9">
                    <a:gamma/>
                    <a:shade val="62353"/>
                    <a:invGamma/>
                  </a:srgbClr>
                </a:gs>
                <a:gs pos="100000">
                  <a:srgbClr val="A9CBE9"/>
                </a:gs>
              </a:gsLst>
              <a:lin ang="5400000" scaled="1"/>
            </a:gradFill>
            <a:ln w="9525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 Box 80">
              <a:extLst>
                <a:ext uri="{FF2B5EF4-FFF2-40B4-BE49-F238E27FC236}">
                  <a16:creationId xmlns:a16="http://schemas.microsoft.com/office/drawing/2014/main" id="{ED83A89B-7E7D-4755-89EF-DFE8A3EB9926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4785143" y="4940102"/>
              <a:ext cx="384095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3200" smtClean="0"/>
                <a:t>Mantaza</a:t>
              </a:r>
              <a:endParaRPr lang="en-US" sz="3200" dirty="0"/>
            </a:p>
          </p:txBody>
        </p:sp>
        <p:grpSp>
          <p:nvGrpSpPr>
            <p:cNvPr id="43" name="Group 81">
              <a:extLst>
                <a:ext uri="{FF2B5EF4-FFF2-40B4-BE49-F238E27FC236}">
                  <a16:creationId xmlns:a16="http://schemas.microsoft.com/office/drawing/2014/main" id="{8D974A57-FB7D-49B5-9925-FB524D8DA5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9224" y="4908389"/>
              <a:ext cx="640080" cy="640080"/>
              <a:chOff x="4166" y="1706"/>
              <a:chExt cx="1252" cy="1252"/>
            </a:xfrm>
          </p:grpSpPr>
          <p:sp>
            <p:nvSpPr>
              <p:cNvPr id="45" name="Oval 82">
                <a:extLst>
                  <a:ext uri="{FF2B5EF4-FFF2-40B4-BE49-F238E27FC236}">
                    <a16:creationId xmlns:a16="http://schemas.microsoft.com/office/drawing/2014/main" id="{B5E4C93F-AEF3-4903-B0B4-A4593FB8419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Oval 83">
                <a:extLst>
                  <a:ext uri="{FF2B5EF4-FFF2-40B4-BE49-F238E27FC236}">
                    <a16:creationId xmlns:a16="http://schemas.microsoft.com/office/drawing/2014/main" id="{8C95A4A3-730B-4B0F-8D7E-F86506C1592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Oval 84">
                <a:extLst>
                  <a:ext uri="{FF2B5EF4-FFF2-40B4-BE49-F238E27FC236}">
                    <a16:creationId xmlns:a16="http://schemas.microsoft.com/office/drawing/2014/main" id="{98D03534-8457-4DA8-872A-9D5EFFCBE37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Oval 85">
                <a:extLst>
                  <a:ext uri="{FF2B5EF4-FFF2-40B4-BE49-F238E27FC236}">
                    <a16:creationId xmlns:a16="http://schemas.microsoft.com/office/drawing/2014/main" id="{6A0D4AB1-4DAA-4D72-95E2-5941DBCEB6B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Text Box 86">
              <a:extLst>
                <a:ext uri="{FF2B5EF4-FFF2-40B4-BE49-F238E27FC236}">
                  <a16:creationId xmlns:a16="http://schemas.microsoft.com/office/drawing/2014/main" id="{1C6E2EDC-1548-4F0E-B124-53E0E306EE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0532" y="4979248"/>
              <a:ext cx="6400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C73FDAA-B24B-43EC-8037-40B526EB3F26}"/>
              </a:ext>
            </a:extLst>
          </p:cNvPr>
          <p:cNvGrpSpPr/>
          <p:nvPr/>
        </p:nvGrpSpPr>
        <p:grpSpPr>
          <a:xfrm>
            <a:off x="1151342" y="774213"/>
            <a:ext cx="8229600" cy="1371600"/>
            <a:chOff x="1372568" y="111530"/>
            <a:chExt cx="8229600" cy="137160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8DFDBA9-3505-4559-89EE-068B7C3DAD12}"/>
                </a:ext>
              </a:extLst>
            </p:cNvPr>
            <p:cNvGrpSpPr/>
            <p:nvPr/>
          </p:nvGrpSpPr>
          <p:grpSpPr>
            <a:xfrm>
              <a:off x="1372568" y="111530"/>
              <a:ext cx="8229600" cy="1371600"/>
              <a:chOff x="1076325" y="1633538"/>
              <a:chExt cx="7662863" cy="1287464"/>
            </a:xfrm>
          </p:grpSpPr>
          <p:grpSp>
            <p:nvGrpSpPr>
              <p:cNvPr id="52" name="Group 15">
                <a:extLst>
                  <a:ext uri="{FF2B5EF4-FFF2-40B4-BE49-F238E27FC236}">
                    <a16:creationId xmlns:a16="http://schemas.microsoft.com/office/drawing/2014/main" id="{47E18D30-16AD-4F96-8B76-4E12699E10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2300" y="1801814"/>
                <a:ext cx="6846888" cy="1119188"/>
                <a:chOff x="1255" y="1050"/>
                <a:chExt cx="4313" cy="705"/>
              </a:xfrm>
            </p:grpSpPr>
            <p:sp>
              <p:nvSpPr>
                <p:cNvPr id="59" name="AutoShape 16">
                  <a:extLst>
                    <a:ext uri="{FF2B5EF4-FFF2-40B4-BE49-F238E27FC236}">
                      <a16:creationId xmlns:a16="http://schemas.microsoft.com/office/drawing/2014/main" id="{251018A2-E7FC-4144-9CCA-702C250452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55" y="1050"/>
                  <a:ext cx="4313" cy="70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2B0CC"/>
                    </a:gs>
                    <a:gs pos="100000">
                      <a:srgbClr val="F2B0CC">
                        <a:gamma/>
                        <a:tint val="53725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scene3d>
                  <a:camera prst="legacyPerspectiveBottom"/>
                  <a:lightRig rig="legacyNormal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2B0CC"/>
                  </a:extrusionClr>
                  <a:contourClr>
                    <a:srgbClr val="F2B0CC"/>
                  </a:contourClr>
                </a:sp3d>
                <a:extLst>
                  <a:ext uri="{91240B29-F687-4F45-9708-019B960494DF}">
                    <a14:hiddenLine xmlns:a14="http://schemas.microsoft.com/office/drawing/2010/main" w="9525">
                      <a:noFill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Line 17">
                  <a:extLst>
                    <a:ext uri="{FF2B5EF4-FFF2-40B4-BE49-F238E27FC236}">
                      <a16:creationId xmlns:a16="http://schemas.microsoft.com/office/drawing/2014/main" id="{BEB941AE-8765-45AE-8FF5-F8618DF9BC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gray">
                <a:xfrm>
                  <a:off x="1392" y="1632"/>
                  <a:ext cx="2950" cy="0"/>
                </a:xfrm>
                <a:prstGeom prst="line">
                  <a:avLst/>
                </a:prstGeom>
                <a:noFill/>
                <a:ln w="3175">
                  <a:solidFill>
                    <a:srgbClr val="FFFFFF">
                      <a:alpha val="14999"/>
                    </a:srgb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Line 18">
                  <a:extLst>
                    <a:ext uri="{FF2B5EF4-FFF2-40B4-BE49-F238E27FC236}">
                      <a16:creationId xmlns:a16="http://schemas.microsoft.com/office/drawing/2014/main" id="{53FE1FA5-F3A5-4AF5-9012-43FA16E3CA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gray">
                <a:xfrm>
                  <a:off x="1392" y="1052"/>
                  <a:ext cx="2950" cy="0"/>
                </a:xfrm>
                <a:prstGeom prst="line">
                  <a:avLst/>
                </a:prstGeom>
                <a:noFill/>
                <a:ln w="3175">
                  <a:solidFill>
                    <a:srgbClr val="FFFFFF">
                      <a:alpha val="25000"/>
                    </a:srgb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3" name="Text Box 4">
                <a:extLst>
                  <a:ext uri="{FF2B5EF4-FFF2-40B4-BE49-F238E27FC236}">
                    <a16:creationId xmlns:a16="http://schemas.microsoft.com/office/drawing/2014/main" id="{AF2E3A05-C1FC-475F-8736-9E470415412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225753" y="1741831"/>
                <a:ext cx="6275548" cy="408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4" name="Group 5">
                <a:extLst>
                  <a:ext uri="{FF2B5EF4-FFF2-40B4-BE49-F238E27FC236}">
                    <a16:creationId xmlns:a16="http://schemas.microsoft.com/office/drawing/2014/main" id="{CF723C0C-2EFD-4318-A954-40DDC8877D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6325" y="1633538"/>
                <a:ext cx="1238250" cy="1236662"/>
                <a:chOff x="802" y="845"/>
                <a:chExt cx="827" cy="826"/>
              </a:xfrm>
            </p:grpSpPr>
            <p:sp>
              <p:nvSpPr>
                <p:cNvPr id="56" name="Oval 6">
                  <a:extLst>
                    <a:ext uri="{FF2B5EF4-FFF2-40B4-BE49-F238E27FC236}">
                      <a16:creationId xmlns:a16="http://schemas.microsoft.com/office/drawing/2014/main" id="{7D8114C1-E4F0-4FD8-80CD-7EBEAE2122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802" y="845"/>
                  <a:ext cx="827" cy="826"/>
                </a:xfrm>
                <a:prstGeom prst="ellipse">
                  <a:avLst/>
                </a:prstGeom>
                <a:solidFill>
                  <a:srgbClr val="F8F8F8"/>
                </a:solidFill>
                <a:ln w="38100">
                  <a:solidFill>
                    <a:srgbClr val="F2B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25400" dir="5400000" algn="ctr" rotWithShape="0">
                          <a:srgbClr val="00000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7" name="Oval 7">
                  <a:extLst>
                    <a:ext uri="{FF2B5EF4-FFF2-40B4-BE49-F238E27FC236}">
                      <a16:creationId xmlns:a16="http://schemas.microsoft.com/office/drawing/2014/main" id="{F2C50048-0CF5-4E52-86A1-4C4D3D7B59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836" y="879"/>
                  <a:ext cx="793" cy="758"/>
                </a:xfrm>
                <a:prstGeom prst="ellipse">
                  <a:avLst/>
                </a:prstGeom>
                <a:noFill/>
                <a:ln w="38100">
                  <a:solidFill>
                    <a:srgbClr val="F2B0CC">
                      <a:alpha val="70195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8" name="Oval 8">
                  <a:extLst>
                    <a:ext uri="{FF2B5EF4-FFF2-40B4-BE49-F238E27FC236}">
                      <a16:creationId xmlns:a16="http://schemas.microsoft.com/office/drawing/2014/main" id="{B0A2FF1E-AE42-4196-8D0F-D55FB266F0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870" y="915"/>
                  <a:ext cx="690" cy="690"/>
                </a:xfrm>
                <a:prstGeom prst="ellipse">
                  <a:avLst/>
                </a:prstGeom>
                <a:noFill/>
                <a:ln w="38100">
                  <a:solidFill>
                    <a:srgbClr val="F2B0CC">
                      <a:alpha val="30196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55" name="Text Box 9">
                <a:extLst>
                  <a:ext uri="{FF2B5EF4-FFF2-40B4-BE49-F238E27FC236}">
                    <a16:creationId xmlns:a16="http://schemas.microsoft.com/office/drawing/2014/main" id="{F904FCB1-EE4B-4B25-A0C7-71A51947E6E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114926" y="1724363"/>
                <a:ext cx="1082675" cy="1040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6600" b="1" kern="0" dirty="0">
                    <a:solidFill>
                      <a:srgbClr val="080808"/>
                    </a:solidFill>
                  </a:rPr>
                  <a:t>1</a:t>
                </a:r>
                <a:endParaRPr lang="en-US" sz="3600" b="1" kern="0" dirty="0">
                  <a:solidFill>
                    <a:srgbClr val="080808"/>
                  </a:solidFill>
                </a:endParaRPr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1C97CC8-CCDB-48C4-979C-82904C4059B1}"/>
                </a:ext>
              </a:extLst>
            </p:cNvPr>
            <p:cNvSpPr/>
            <p:nvPr/>
          </p:nvSpPr>
          <p:spPr>
            <a:xfrm>
              <a:off x="2715615" y="410390"/>
              <a:ext cx="688655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smtClean="0">
                  <a:latin typeface="Arial" panose="020B0604020202020204" pitchFamily="34" charset="0"/>
                  <a:cs typeface="Arial" panose="020B0604020202020204" pitchFamily="34" charset="0"/>
                </a:rPr>
                <a:t>Enzyme nào tham gia vào quá trình biến đổi thức ăn ở dạ dày?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405B558-94E1-425A-9247-8A297B051EAB}"/>
              </a:ext>
            </a:extLst>
          </p:cNvPr>
          <p:cNvGrpSpPr/>
          <p:nvPr/>
        </p:nvGrpSpPr>
        <p:grpSpPr>
          <a:xfrm>
            <a:off x="10716308" y="404582"/>
            <a:ext cx="1137072" cy="1097808"/>
            <a:chOff x="10401886" y="942536"/>
            <a:chExt cx="1139484" cy="11430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B34CCF5-47D1-4489-A581-C7859C569B06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BBFD5B3-5B8C-4602-A791-DDA960220A83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A2844EE-8D6F-46D2-828D-550913C86996}"/>
              </a:ext>
            </a:extLst>
          </p:cNvPr>
          <p:cNvGrpSpPr/>
          <p:nvPr/>
        </p:nvGrpSpPr>
        <p:grpSpPr>
          <a:xfrm>
            <a:off x="10716308" y="402535"/>
            <a:ext cx="1137072" cy="1097808"/>
            <a:chOff x="10401886" y="942536"/>
            <a:chExt cx="1139484" cy="11430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EC8CC1E-0CA8-467D-B9CA-241858F559FB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07CF1C0-1D47-455F-87C9-CA0C0F7DE8C8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6E0B568-A3EF-4E8C-BF1A-D89A2F310EED}"/>
              </a:ext>
            </a:extLst>
          </p:cNvPr>
          <p:cNvGrpSpPr/>
          <p:nvPr/>
        </p:nvGrpSpPr>
        <p:grpSpPr>
          <a:xfrm>
            <a:off x="10719928" y="409691"/>
            <a:ext cx="1137072" cy="1097808"/>
            <a:chOff x="10401886" y="942536"/>
            <a:chExt cx="1139484" cy="114300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80295AC-2D70-4FD9-AB73-EC8AA6A5C4DD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DBBFCBB-5146-4733-AFCA-BA8A5B999FF8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CD5F2-032E-492D-B02E-20A694E00507}"/>
              </a:ext>
            </a:extLst>
          </p:cNvPr>
          <p:cNvGrpSpPr/>
          <p:nvPr/>
        </p:nvGrpSpPr>
        <p:grpSpPr>
          <a:xfrm>
            <a:off x="10716308" y="409691"/>
            <a:ext cx="1137072" cy="1097808"/>
            <a:chOff x="10401886" y="942536"/>
            <a:chExt cx="1139484" cy="114300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18D19BE-981E-47ED-A607-A15F402F974F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432487C-D17E-4089-AE07-3B207878D787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3FAFD38-42AA-480E-BD81-CD4204030255}"/>
              </a:ext>
            </a:extLst>
          </p:cNvPr>
          <p:cNvGrpSpPr/>
          <p:nvPr/>
        </p:nvGrpSpPr>
        <p:grpSpPr>
          <a:xfrm>
            <a:off x="10712688" y="413433"/>
            <a:ext cx="1137072" cy="1097808"/>
            <a:chOff x="10401886" y="942536"/>
            <a:chExt cx="1139484" cy="114300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E653DAF-C519-4F4C-83D8-F0D485D55736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D566420-D0A5-464C-A886-B44BCBCEAA28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80AA4D9-E722-4A03-8EE3-F84A5DE3C906}"/>
              </a:ext>
            </a:extLst>
          </p:cNvPr>
          <p:cNvGrpSpPr/>
          <p:nvPr/>
        </p:nvGrpSpPr>
        <p:grpSpPr>
          <a:xfrm>
            <a:off x="10719928" y="397426"/>
            <a:ext cx="1137072" cy="1097808"/>
            <a:chOff x="10401886" y="942536"/>
            <a:chExt cx="1139484" cy="114300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0ACDE99-55B6-4AC3-8731-06DECAC58D5A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176149E-C26A-4369-9DC4-2BE86E8B2A8F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C86BC40-F4F2-41A2-B1B0-67DAEF348FDD}"/>
              </a:ext>
            </a:extLst>
          </p:cNvPr>
          <p:cNvGrpSpPr/>
          <p:nvPr/>
        </p:nvGrpSpPr>
        <p:grpSpPr>
          <a:xfrm>
            <a:off x="10719928" y="413433"/>
            <a:ext cx="1137072" cy="1097808"/>
            <a:chOff x="10401886" y="942536"/>
            <a:chExt cx="1139484" cy="1143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12C6FF4-5809-415B-AFB0-01CB3D6AD593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E0C3F3B-6EC5-4CB4-BD6A-269431EE3D44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BA2CADF-5A28-4ACF-981F-9881119D587E}"/>
              </a:ext>
            </a:extLst>
          </p:cNvPr>
          <p:cNvGrpSpPr/>
          <p:nvPr/>
        </p:nvGrpSpPr>
        <p:grpSpPr>
          <a:xfrm>
            <a:off x="10719928" y="411386"/>
            <a:ext cx="1137072" cy="1097808"/>
            <a:chOff x="10401886" y="942536"/>
            <a:chExt cx="1139484" cy="114300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EF28785-3815-46FC-ABE6-DD3A9A80B6D8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E8BCCA6-AC55-4224-BC79-0FDFF76EE264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629A72C-A239-4BBE-8E85-B588A29A30E6}"/>
              </a:ext>
            </a:extLst>
          </p:cNvPr>
          <p:cNvGrpSpPr/>
          <p:nvPr/>
        </p:nvGrpSpPr>
        <p:grpSpPr>
          <a:xfrm>
            <a:off x="10719927" y="418542"/>
            <a:ext cx="1137072" cy="1097808"/>
            <a:chOff x="10401885" y="942536"/>
            <a:chExt cx="1139484" cy="11430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BE3DFD8-FA89-4848-A8C4-9890A8CEC9D0}"/>
                </a:ext>
              </a:extLst>
            </p:cNvPr>
            <p:cNvSpPr/>
            <p:nvPr/>
          </p:nvSpPr>
          <p:spPr>
            <a:xfrm>
              <a:off x="10401885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F410BC7-81A2-4FB3-8978-4A4B0939D508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EEFF437-3FE4-4C44-BC19-CFB85E40CB35}"/>
              </a:ext>
            </a:extLst>
          </p:cNvPr>
          <p:cNvGrpSpPr/>
          <p:nvPr/>
        </p:nvGrpSpPr>
        <p:grpSpPr>
          <a:xfrm>
            <a:off x="10719928" y="397426"/>
            <a:ext cx="1137072" cy="1097808"/>
            <a:chOff x="10401886" y="942536"/>
            <a:chExt cx="1139484" cy="114300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E5E2EAB-2810-428B-A30E-59B73C066407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25BE8B8-8AD6-43A3-9B1A-5C1642A22A25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545005E-9C24-4A3C-83D6-E1DFE4260356}"/>
              </a:ext>
            </a:extLst>
          </p:cNvPr>
          <p:cNvGrpSpPr/>
          <p:nvPr/>
        </p:nvGrpSpPr>
        <p:grpSpPr>
          <a:xfrm>
            <a:off x="10528096" y="364094"/>
            <a:ext cx="1368697" cy="1229545"/>
            <a:chOff x="3423942" y="3972973"/>
            <a:chExt cx="1371600" cy="1280161"/>
          </a:xfrm>
        </p:grpSpPr>
        <p:sp>
          <p:nvSpPr>
            <p:cNvPr id="93" name="Rounded Rectangle 155">
              <a:extLst>
                <a:ext uri="{FF2B5EF4-FFF2-40B4-BE49-F238E27FC236}">
                  <a16:creationId xmlns:a16="http://schemas.microsoft.com/office/drawing/2014/main" id="{8DFB24A9-ACCC-45CC-9DAD-961934A410D9}"/>
                </a:ext>
              </a:extLst>
            </p:cNvPr>
            <p:cNvSpPr/>
            <p:nvPr/>
          </p:nvSpPr>
          <p:spPr>
            <a:xfrm>
              <a:off x="3423942" y="3972973"/>
              <a:ext cx="1371600" cy="1280161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ed Rectangle 156">
              <a:extLst>
                <a:ext uri="{FF2B5EF4-FFF2-40B4-BE49-F238E27FC236}">
                  <a16:creationId xmlns:a16="http://schemas.microsoft.com/office/drawing/2014/main" id="{E69D2341-FF1C-4C75-9D5F-C50C8CD15C8E}"/>
                </a:ext>
              </a:extLst>
            </p:cNvPr>
            <p:cNvSpPr/>
            <p:nvPr/>
          </p:nvSpPr>
          <p:spPr>
            <a:xfrm>
              <a:off x="3521243" y="4076467"/>
              <a:ext cx="1188720" cy="109728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STOP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766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324DA6-2C23-4B59-9491-B294C620339D}"/>
              </a:ext>
            </a:extLst>
          </p:cNvPr>
          <p:cNvSpPr/>
          <p:nvPr/>
        </p:nvSpPr>
        <p:spPr bwMode="auto">
          <a:xfrm>
            <a:off x="0" y="-44053"/>
            <a:ext cx="3844640" cy="786664"/>
          </a:xfrm>
          <a:prstGeom prst="rect">
            <a:avLst/>
          </a:pr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6BD7AB-3275-42F8-A8F3-9FB9C0010634}"/>
              </a:ext>
            </a:extLst>
          </p:cNvPr>
          <p:cNvGrpSpPr/>
          <p:nvPr/>
        </p:nvGrpSpPr>
        <p:grpSpPr>
          <a:xfrm>
            <a:off x="-1" y="48419"/>
            <a:ext cx="9288738" cy="1087858"/>
            <a:chOff x="-2538298" y="-2357034"/>
            <a:chExt cx="8821543" cy="108785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143BF05-B094-45FD-8275-8F14DB82C4F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3237" y="-1269176"/>
              <a:ext cx="6020008" cy="0"/>
            </a:xfrm>
            <a:prstGeom prst="line">
              <a:avLst/>
            </a:prstGeom>
            <a:noFill/>
            <a:ln w="12700" cap="flat" cmpd="sng" algn="ctr">
              <a:solidFill>
                <a:srgbClr val="60B5CC"/>
              </a:solidFill>
              <a:prstDash val="dash"/>
            </a:ln>
            <a:effectLst/>
          </p:spPr>
        </p:cxnSp>
        <p:sp>
          <p:nvSpPr>
            <p:cNvPr id="12" name="Rectangle 39">
              <a:extLst>
                <a:ext uri="{FF2B5EF4-FFF2-40B4-BE49-F238E27FC236}">
                  <a16:creationId xmlns:a16="http://schemas.microsoft.com/office/drawing/2014/main" id="{3873131E-A370-48A8-9DFE-D62F13BE5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38298" y="-2357034"/>
              <a:ext cx="43691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Củng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cố</a:t>
              </a:r>
              <a:endParaRPr lang="en-US" sz="3200" b="1" dirty="0">
                <a:solidFill>
                  <a:prstClr val="black"/>
                </a:solidFill>
                <a:latin typeface="UTM Centur" panose="02040603050506020204" pitchFamily="18" charset="0"/>
                <a:cs typeface="Arial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688BCD-7E15-456B-B41E-BCA7582241D8}"/>
              </a:ext>
            </a:extLst>
          </p:cNvPr>
          <p:cNvGrpSpPr/>
          <p:nvPr/>
        </p:nvGrpSpPr>
        <p:grpSpPr>
          <a:xfrm>
            <a:off x="3012663" y="2550569"/>
            <a:ext cx="6400800" cy="731520"/>
            <a:chOff x="2482465" y="2086140"/>
            <a:chExt cx="6400800" cy="731520"/>
          </a:xfrm>
        </p:grpSpPr>
        <p:sp>
          <p:nvSpPr>
            <p:cNvPr id="14" name="AutoShape 48">
              <a:extLst>
                <a:ext uri="{FF2B5EF4-FFF2-40B4-BE49-F238E27FC236}">
                  <a16:creationId xmlns:a16="http://schemas.microsoft.com/office/drawing/2014/main" id="{6A59DE16-D53C-411B-B105-3F73BD310B0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82465" y="2086140"/>
              <a:ext cx="6400800" cy="731520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rgbClr val="E8B888">
                    <a:gamma/>
                    <a:shade val="61961"/>
                    <a:invGamma/>
                  </a:srgbClr>
                </a:gs>
                <a:gs pos="100000">
                  <a:srgbClr val="E8B888"/>
                </a:gs>
              </a:gsLst>
              <a:lin ang="5400000" scaled="1"/>
            </a:gradFill>
            <a:ln w="9525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50">
              <a:extLst>
                <a:ext uri="{FF2B5EF4-FFF2-40B4-BE49-F238E27FC236}">
                  <a16:creationId xmlns:a16="http://schemas.microsoft.com/office/drawing/2014/main" id="{26EF6E0B-5A09-4797-9601-5FBA748F5917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3459321" y="2119921"/>
              <a:ext cx="463114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3200" dirty="0" err="1"/>
                <a:t>Sự</a:t>
              </a:r>
              <a:r>
                <a:rPr lang="en-US" sz="3200" dirty="0"/>
                <a:t> </a:t>
              </a:r>
              <a:r>
                <a:rPr lang="en-US" sz="3200" dirty="0" err="1"/>
                <a:t>tiết</a:t>
              </a:r>
              <a:r>
                <a:rPr lang="en-US" sz="3200" dirty="0"/>
                <a:t> </a:t>
              </a:r>
              <a:r>
                <a:rPr lang="en-US" sz="3200" dirty="0" err="1"/>
                <a:t>dịch</a:t>
              </a:r>
              <a:r>
                <a:rPr lang="en-US" sz="3200" dirty="0"/>
                <a:t> </a:t>
              </a:r>
              <a:r>
                <a:rPr lang="en-US" sz="3200" dirty="0" err="1"/>
                <a:t>vị</a:t>
              </a:r>
              <a:endParaRPr lang="en-US" sz="3200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D69FF1F-95D5-4869-86B9-4B56973784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471" y="2090637"/>
              <a:ext cx="640080" cy="640080"/>
              <a:chOff x="4166" y="1706"/>
              <a:chExt cx="1252" cy="1252"/>
            </a:xfrm>
          </p:grpSpPr>
          <p:sp>
            <p:nvSpPr>
              <p:cNvPr id="18" name="Oval 52">
                <a:extLst>
                  <a:ext uri="{FF2B5EF4-FFF2-40B4-BE49-F238E27FC236}">
                    <a16:creationId xmlns:a16="http://schemas.microsoft.com/office/drawing/2014/main" id="{0802604F-A866-40BC-9EF6-BDE09B25E5D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Oval 53">
                <a:extLst>
                  <a:ext uri="{FF2B5EF4-FFF2-40B4-BE49-F238E27FC236}">
                    <a16:creationId xmlns:a16="http://schemas.microsoft.com/office/drawing/2014/main" id="{51133272-6D80-4352-A94D-7FAB8C341DC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54">
                <a:extLst>
                  <a:ext uri="{FF2B5EF4-FFF2-40B4-BE49-F238E27FC236}">
                    <a16:creationId xmlns:a16="http://schemas.microsoft.com/office/drawing/2014/main" id="{7E2B7E55-AB40-4A42-906C-22E10BDC4D6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Oval 55">
                <a:extLst>
                  <a:ext uri="{FF2B5EF4-FFF2-40B4-BE49-F238E27FC236}">
                    <a16:creationId xmlns:a16="http://schemas.microsoft.com/office/drawing/2014/main" id="{2775EF87-B5EE-475E-A7BB-6E017820DA9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Text Box 56">
              <a:extLst>
                <a:ext uri="{FF2B5EF4-FFF2-40B4-BE49-F238E27FC236}">
                  <a16:creationId xmlns:a16="http://schemas.microsoft.com/office/drawing/2014/main" id="{1EB07746-EF04-4B9D-BE45-C9430A3F90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0048" y="2146151"/>
              <a:ext cx="6400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16C674-FFAB-4747-891E-2C99D96489D6}"/>
              </a:ext>
            </a:extLst>
          </p:cNvPr>
          <p:cNvGrpSpPr/>
          <p:nvPr/>
        </p:nvGrpSpPr>
        <p:grpSpPr>
          <a:xfrm>
            <a:off x="3485881" y="3613463"/>
            <a:ext cx="6646485" cy="731520"/>
            <a:chOff x="2827288" y="2994289"/>
            <a:chExt cx="6646485" cy="731520"/>
          </a:xfrm>
        </p:grpSpPr>
        <p:sp>
          <p:nvSpPr>
            <p:cNvPr id="23" name="AutoShape 58">
              <a:extLst>
                <a:ext uri="{FF2B5EF4-FFF2-40B4-BE49-F238E27FC236}">
                  <a16:creationId xmlns:a16="http://schemas.microsoft.com/office/drawing/2014/main" id="{8EFAC47F-02E5-4415-AC07-78A16BFC33B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827288" y="2994289"/>
              <a:ext cx="6400800" cy="731520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rgbClr val="A4E0CC">
                    <a:gamma/>
                    <a:shade val="62353"/>
                    <a:invGamma/>
                  </a:srgbClr>
                </a:gs>
                <a:gs pos="100000">
                  <a:srgbClr val="A4E0CC"/>
                </a:gs>
              </a:gsLst>
              <a:lin ang="5400000" scaled="1"/>
            </a:gradFill>
            <a:ln w="9525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 Box 60">
              <a:extLst>
                <a:ext uri="{FF2B5EF4-FFF2-40B4-BE49-F238E27FC236}">
                  <a16:creationId xmlns:a16="http://schemas.microsoft.com/office/drawing/2014/main" id="{01AB2B76-3E6D-419F-A143-F30FC5FACE7B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3937471" y="3047162"/>
              <a:ext cx="553630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3200" dirty="0" err="1"/>
                <a:t>Sự</a:t>
              </a:r>
              <a:r>
                <a:rPr lang="en-US" sz="3200" dirty="0"/>
                <a:t> co </a:t>
              </a:r>
              <a:r>
                <a:rPr lang="en-US" sz="3200" dirty="0" err="1"/>
                <a:t>bóp</a:t>
              </a:r>
              <a:r>
                <a:rPr lang="en-US" sz="3200" dirty="0"/>
                <a:t> </a:t>
              </a:r>
              <a:r>
                <a:rPr lang="en-US" sz="3200" dirty="0" err="1"/>
                <a:t>của</a:t>
              </a:r>
              <a:r>
                <a:rPr lang="en-US" sz="3200" dirty="0"/>
                <a:t> </a:t>
              </a:r>
              <a:r>
                <a:rPr lang="en-US" sz="3200" dirty="0" err="1"/>
                <a:t>dạ</a:t>
              </a:r>
              <a:r>
                <a:rPr lang="en-US" sz="3200" dirty="0"/>
                <a:t> </a:t>
              </a:r>
              <a:r>
                <a:rPr lang="en-US" sz="3200" dirty="0" err="1"/>
                <a:t>dày</a:t>
              </a:r>
              <a:endParaRPr lang="en-US" sz="3200" dirty="0"/>
            </a:p>
          </p:txBody>
        </p:sp>
        <p:grpSp>
          <p:nvGrpSpPr>
            <p:cNvPr id="25" name="Group 61">
              <a:extLst>
                <a:ext uri="{FF2B5EF4-FFF2-40B4-BE49-F238E27FC236}">
                  <a16:creationId xmlns:a16="http://schemas.microsoft.com/office/drawing/2014/main" id="{A61A5764-834E-4E3D-AFCF-ACA0B23B59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4907" y="2998787"/>
              <a:ext cx="640080" cy="640080"/>
              <a:chOff x="4166" y="1706"/>
              <a:chExt cx="1252" cy="1252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FF5554B-C840-48F4-AB4C-AF7769AC326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D53B4E4-0EF8-4229-B08D-1568A6374B0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95F439A-212F-461C-91B8-0E782688502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68110EA-BCE3-41BE-8033-915DFE55390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 Box 66">
              <a:extLst>
                <a:ext uri="{FF2B5EF4-FFF2-40B4-BE49-F238E27FC236}">
                  <a16:creationId xmlns:a16="http://schemas.microsoft.com/office/drawing/2014/main" id="{B0615E8D-C609-4A3D-9B92-C2CF89247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7560" y="3069329"/>
              <a:ext cx="6400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2CE5FB0-7F90-4D04-8E46-F7F2DEA601CF}"/>
              </a:ext>
            </a:extLst>
          </p:cNvPr>
          <p:cNvGrpSpPr/>
          <p:nvPr/>
        </p:nvGrpSpPr>
        <p:grpSpPr>
          <a:xfrm>
            <a:off x="3989519" y="4635105"/>
            <a:ext cx="6400800" cy="731520"/>
            <a:chOff x="3278002" y="3988516"/>
            <a:chExt cx="6400800" cy="731520"/>
          </a:xfrm>
        </p:grpSpPr>
        <p:sp>
          <p:nvSpPr>
            <p:cNvPr id="32" name="AutoShape 68">
              <a:extLst>
                <a:ext uri="{FF2B5EF4-FFF2-40B4-BE49-F238E27FC236}">
                  <a16:creationId xmlns:a16="http://schemas.microsoft.com/office/drawing/2014/main" id="{E0767DC1-3304-4868-B4DF-8C183FC4B3A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278002" y="3988516"/>
              <a:ext cx="6400800" cy="731520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rgbClr val="F2B0CC">
                    <a:gamma/>
                    <a:shade val="62353"/>
                    <a:invGamma/>
                  </a:srgbClr>
                </a:gs>
                <a:gs pos="100000">
                  <a:srgbClr val="F2B0CC"/>
                </a:gs>
              </a:gsLst>
              <a:lin ang="5400000" scaled="1"/>
            </a:gradFill>
            <a:ln w="9525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70">
              <a:extLst>
                <a:ext uri="{FF2B5EF4-FFF2-40B4-BE49-F238E27FC236}">
                  <a16:creationId xmlns:a16="http://schemas.microsoft.com/office/drawing/2014/main" id="{51681AB2-70D1-4CAB-B015-CD90F8670BDA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4250606" y="4061888"/>
              <a:ext cx="542819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3200" dirty="0" err="1"/>
                <a:t>Sự</a:t>
              </a:r>
              <a:r>
                <a:rPr lang="en-US" sz="3200" dirty="0"/>
                <a:t> </a:t>
              </a:r>
              <a:r>
                <a:rPr lang="en-US" sz="3200" dirty="0" err="1"/>
                <a:t>nhào</a:t>
              </a:r>
              <a:r>
                <a:rPr lang="en-US" sz="3200" dirty="0"/>
                <a:t> </a:t>
              </a:r>
              <a:r>
                <a:rPr lang="en-US" sz="3200" dirty="0" err="1"/>
                <a:t>trộn</a:t>
              </a:r>
              <a:r>
                <a:rPr lang="en-US" sz="3200" dirty="0"/>
                <a:t> </a:t>
              </a:r>
              <a:r>
                <a:rPr lang="en-US" sz="3200" dirty="0" err="1"/>
                <a:t>thức</a:t>
              </a:r>
              <a:r>
                <a:rPr lang="en-US" sz="3200" dirty="0"/>
                <a:t> </a:t>
              </a:r>
              <a:r>
                <a:rPr lang="en-US" sz="3200" dirty="0" err="1"/>
                <a:t>ăn</a:t>
              </a:r>
              <a:endParaRPr lang="en-US" sz="3200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8B0A75F-12BF-4744-8647-219513E100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3177" y="4008752"/>
              <a:ext cx="640080" cy="640080"/>
              <a:chOff x="4166" y="1706"/>
              <a:chExt cx="1252" cy="1252"/>
            </a:xfrm>
          </p:grpSpPr>
          <p:sp>
            <p:nvSpPr>
              <p:cNvPr id="36" name="Oval 72">
                <a:extLst>
                  <a:ext uri="{FF2B5EF4-FFF2-40B4-BE49-F238E27FC236}">
                    <a16:creationId xmlns:a16="http://schemas.microsoft.com/office/drawing/2014/main" id="{A2F9AB56-8DA2-4D46-AD7C-002BDB01B2D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Oval 73">
                <a:extLst>
                  <a:ext uri="{FF2B5EF4-FFF2-40B4-BE49-F238E27FC236}">
                    <a16:creationId xmlns:a16="http://schemas.microsoft.com/office/drawing/2014/main" id="{006C5B3F-FEEA-4534-AB9D-003A4D01F73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Oval 74">
                <a:extLst>
                  <a:ext uri="{FF2B5EF4-FFF2-40B4-BE49-F238E27FC236}">
                    <a16:creationId xmlns:a16="http://schemas.microsoft.com/office/drawing/2014/main" id="{29B14860-3019-4376-87F4-46A913E4206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Oval 75">
                <a:extLst>
                  <a:ext uri="{FF2B5EF4-FFF2-40B4-BE49-F238E27FC236}">
                    <a16:creationId xmlns:a16="http://schemas.microsoft.com/office/drawing/2014/main" id="{6A16D98A-13D4-43C6-A1D2-FF178EE207D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Text Box 76">
              <a:extLst>
                <a:ext uri="{FF2B5EF4-FFF2-40B4-BE49-F238E27FC236}">
                  <a16:creationId xmlns:a16="http://schemas.microsoft.com/office/drawing/2014/main" id="{4F69E77C-CE37-4D3C-B50D-4A8464DCFD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3835" y="4077785"/>
              <a:ext cx="6400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3DEA17A-9C69-4267-A357-84EED6AD1C3B}"/>
              </a:ext>
            </a:extLst>
          </p:cNvPr>
          <p:cNvGrpSpPr/>
          <p:nvPr/>
        </p:nvGrpSpPr>
        <p:grpSpPr>
          <a:xfrm>
            <a:off x="4431432" y="5656747"/>
            <a:ext cx="6400800" cy="731520"/>
            <a:chOff x="3661631" y="4903892"/>
            <a:chExt cx="6400800" cy="731520"/>
          </a:xfrm>
        </p:grpSpPr>
        <p:sp>
          <p:nvSpPr>
            <p:cNvPr id="41" name="AutoShape 78">
              <a:extLst>
                <a:ext uri="{FF2B5EF4-FFF2-40B4-BE49-F238E27FC236}">
                  <a16:creationId xmlns:a16="http://schemas.microsoft.com/office/drawing/2014/main" id="{9473C39F-C32B-48DB-A14C-AE2DE6E2663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661631" y="4903892"/>
              <a:ext cx="6400800" cy="731520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rgbClr val="A9CBE9">
                    <a:gamma/>
                    <a:shade val="62353"/>
                    <a:invGamma/>
                  </a:srgbClr>
                </a:gs>
                <a:gs pos="100000">
                  <a:srgbClr val="A9CBE9"/>
                </a:gs>
              </a:gsLst>
              <a:lin ang="5400000" scaled="1"/>
            </a:gradFill>
            <a:ln w="9525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 Box 80">
              <a:extLst>
                <a:ext uri="{FF2B5EF4-FFF2-40B4-BE49-F238E27FC236}">
                  <a16:creationId xmlns:a16="http://schemas.microsoft.com/office/drawing/2014/main" id="{ED83A89B-7E7D-4755-89EF-DFE8A3EB9926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4785143" y="4940102"/>
              <a:ext cx="384095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3200" dirty="0" err="1"/>
                <a:t>Cả</a:t>
              </a:r>
              <a:r>
                <a:rPr lang="en-US" sz="3200" dirty="0"/>
                <a:t> </a:t>
              </a:r>
              <a:r>
                <a:rPr lang="en-US" sz="3200" dirty="0" err="1"/>
                <a:t>ba</a:t>
              </a:r>
              <a:r>
                <a:rPr lang="en-US" sz="3200" dirty="0"/>
                <a:t> ý </a:t>
              </a:r>
              <a:r>
                <a:rPr lang="en-US" sz="3200" dirty="0" err="1"/>
                <a:t>trên</a:t>
              </a:r>
              <a:endParaRPr lang="en-US" sz="3200" dirty="0"/>
            </a:p>
          </p:txBody>
        </p:sp>
        <p:grpSp>
          <p:nvGrpSpPr>
            <p:cNvPr id="43" name="Group 81">
              <a:extLst>
                <a:ext uri="{FF2B5EF4-FFF2-40B4-BE49-F238E27FC236}">
                  <a16:creationId xmlns:a16="http://schemas.microsoft.com/office/drawing/2014/main" id="{8D974A57-FB7D-49B5-9925-FB524D8DA5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9224" y="4908389"/>
              <a:ext cx="640080" cy="640080"/>
              <a:chOff x="4166" y="1706"/>
              <a:chExt cx="1252" cy="1252"/>
            </a:xfrm>
          </p:grpSpPr>
          <p:sp>
            <p:nvSpPr>
              <p:cNvPr id="45" name="Oval 82">
                <a:extLst>
                  <a:ext uri="{FF2B5EF4-FFF2-40B4-BE49-F238E27FC236}">
                    <a16:creationId xmlns:a16="http://schemas.microsoft.com/office/drawing/2014/main" id="{B5E4C93F-AEF3-4903-B0B4-A4593FB8419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Oval 83">
                <a:extLst>
                  <a:ext uri="{FF2B5EF4-FFF2-40B4-BE49-F238E27FC236}">
                    <a16:creationId xmlns:a16="http://schemas.microsoft.com/office/drawing/2014/main" id="{8C95A4A3-730B-4B0F-8D7E-F86506C1592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Oval 84">
                <a:extLst>
                  <a:ext uri="{FF2B5EF4-FFF2-40B4-BE49-F238E27FC236}">
                    <a16:creationId xmlns:a16="http://schemas.microsoft.com/office/drawing/2014/main" id="{98D03534-8457-4DA8-872A-9D5EFFCBE37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Oval 85">
                <a:extLst>
                  <a:ext uri="{FF2B5EF4-FFF2-40B4-BE49-F238E27FC236}">
                    <a16:creationId xmlns:a16="http://schemas.microsoft.com/office/drawing/2014/main" id="{6A0D4AB1-4DAA-4D72-95E2-5941DBCEB6B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Text Box 86">
              <a:extLst>
                <a:ext uri="{FF2B5EF4-FFF2-40B4-BE49-F238E27FC236}">
                  <a16:creationId xmlns:a16="http://schemas.microsoft.com/office/drawing/2014/main" id="{1C6E2EDC-1548-4F0E-B124-53E0E306EE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0532" y="4979248"/>
              <a:ext cx="6400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C73FDAA-B24B-43EC-8037-40B526EB3F26}"/>
              </a:ext>
            </a:extLst>
          </p:cNvPr>
          <p:cNvGrpSpPr/>
          <p:nvPr/>
        </p:nvGrpSpPr>
        <p:grpSpPr>
          <a:xfrm>
            <a:off x="1151342" y="774213"/>
            <a:ext cx="8229600" cy="1371600"/>
            <a:chOff x="1372568" y="111530"/>
            <a:chExt cx="8229600" cy="137160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8DFDBA9-3505-4559-89EE-068B7C3DAD12}"/>
                </a:ext>
              </a:extLst>
            </p:cNvPr>
            <p:cNvGrpSpPr/>
            <p:nvPr/>
          </p:nvGrpSpPr>
          <p:grpSpPr>
            <a:xfrm>
              <a:off x="1372568" y="111530"/>
              <a:ext cx="8229600" cy="1371600"/>
              <a:chOff x="1076325" y="1633538"/>
              <a:chExt cx="7662863" cy="1287464"/>
            </a:xfrm>
          </p:grpSpPr>
          <p:grpSp>
            <p:nvGrpSpPr>
              <p:cNvPr id="52" name="Group 15">
                <a:extLst>
                  <a:ext uri="{FF2B5EF4-FFF2-40B4-BE49-F238E27FC236}">
                    <a16:creationId xmlns:a16="http://schemas.microsoft.com/office/drawing/2014/main" id="{47E18D30-16AD-4F96-8B76-4E12699E10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2300" y="1801814"/>
                <a:ext cx="6846888" cy="1119188"/>
                <a:chOff x="1255" y="1050"/>
                <a:chExt cx="4313" cy="705"/>
              </a:xfrm>
            </p:grpSpPr>
            <p:sp>
              <p:nvSpPr>
                <p:cNvPr id="59" name="AutoShape 16">
                  <a:extLst>
                    <a:ext uri="{FF2B5EF4-FFF2-40B4-BE49-F238E27FC236}">
                      <a16:creationId xmlns:a16="http://schemas.microsoft.com/office/drawing/2014/main" id="{251018A2-E7FC-4144-9CCA-702C250452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55" y="1050"/>
                  <a:ext cx="4313" cy="70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2B0CC"/>
                    </a:gs>
                    <a:gs pos="100000">
                      <a:srgbClr val="F2B0CC">
                        <a:gamma/>
                        <a:tint val="53725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scene3d>
                  <a:camera prst="legacyPerspectiveBottom"/>
                  <a:lightRig rig="legacyNormal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2B0CC"/>
                  </a:extrusionClr>
                  <a:contourClr>
                    <a:srgbClr val="F2B0CC"/>
                  </a:contourClr>
                </a:sp3d>
                <a:extLst>
                  <a:ext uri="{91240B29-F687-4F45-9708-019B960494DF}">
                    <a14:hiddenLine xmlns:a14="http://schemas.microsoft.com/office/drawing/2010/main" w="9525">
                      <a:noFill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Line 17">
                  <a:extLst>
                    <a:ext uri="{FF2B5EF4-FFF2-40B4-BE49-F238E27FC236}">
                      <a16:creationId xmlns:a16="http://schemas.microsoft.com/office/drawing/2014/main" id="{BEB941AE-8765-45AE-8FF5-F8618DF9BC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gray">
                <a:xfrm>
                  <a:off x="1392" y="1632"/>
                  <a:ext cx="2950" cy="0"/>
                </a:xfrm>
                <a:prstGeom prst="line">
                  <a:avLst/>
                </a:prstGeom>
                <a:noFill/>
                <a:ln w="3175">
                  <a:solidFill>
                    <a:srgbClr val="FFFFFF">
                      <a:alpha val="14999"/>
                    </a:srgb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Line 18">
                  <a:extLst>
                    <a:ext uri="{FF2B5EF4-FFF2-40B4-BE49-F238E27FC236}">
                      <a16:creationId xmlns:a16="http://schemas.microsoft.com/office/drawing/2014/main" id="{53FE1FA5-F3A5-4AF5-9012-43FA16E3CA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gray">
                <a:xfrm>
                  <a:off x="1392" y="1052"/>
                  <a:ext cx="2950" cy="0"/>
                </a:xfrm>
                <a:prstGeom prst="line">
                  <a:avLst/>
                </a:prstGeom>
                <a:noFill/>
                <a:ln w="3175">
                  <a:solidFill>
                    <a:srgbClr val="FFFFFF">
                      <a:alpha val="25000"/>
                    </a:srgb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3" name="Text Box 4">
                <a:extLst>
                  <a:ext uri="{FF2B5EF4-FFF2-40B4-BE49-F238E27FC236}">
                    <a16:creationId xmlns:a16="http://schemas.microsoft.com/office/drawing/2014/main" id="{AF2E3A05-C1FC-475F-8736-9E470415412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225753" y="1741831"/>
                <a:ext cx="6275548" cy="408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4" name="Group 5">
                <a:extLst>
                  <a:ext uri="{FF2B5EF4-FFF2-40B4-BE49-F238E27FC236}">
                    <a16:creationId xmlns:a16="http://schemas.microsoft.com/office/drawing/2014/main" id="{CF723C0C-2EFD-4318-A954-40DDC8877D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6325" y="1633538"/>
                <a:ext cx="1238250" cy="1236662"/>
                <a:chOff x="802" y="845"/>
                <a:chExt cx="827" cy="826"/>
              </a:xfrm>
            </p:grpSpPr>
            <p:sp>
              <p:nvSpPr>
                <p:cNvPr id="56" name="Oval 6">
                  <a:extLst>
                    <a:ext uri="{FF2B5EF4-FFF2-40B4-BE49-F238E27FC236}">
                      <a16:creationId xmlns:a16="http://schemas.microsoft.com/office/drawing/2014/main" id="{7D8114C1-E4F0-4FD8-80CD-7EBEAE2122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802" y="845"/>
                  <a:ext cx="827" cy="826"/>
                </a:xfrm>
                <a:prstGeom prst="ellipse">
                  <a:avLst/>
                </a:prstGeom>
                <a:solidFill>
                  <a:srgbClr val="F8F8F8"/>
                </a:solidFill>
                <a:ln w="38100">
                  <a:solidFill>
                    <a:srgbClr val="F2B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25400" dir="5400000" algn="ctr" rotWithShape="0">
                          <a:srgbClr val="00000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7" name="Oval 7">
                  <a:extLst>
                    <a:ext uri="{FF2B5EF4-FFF2-40B4-BE49-F238E27FC236}">
                      <a16:creationId xmlns:a16="http://schemas.microsoft.com/office/drawing/2014/main" id="{F2C50048-0CF5-4E52-86A1-4C4D3D7B59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836" y="879"/>
                  <a:ext cx="793" cy="758"/>
                </a:xfrm>
                <a:prstGeom prst="ellipse">
                  <a:avLst/>
                </a:prstGeom>
                <a:noFill/>
                <a:ln w="38100">
                  <a:solidFill>
                    <a:srgbClr val="F2B0CC">
                      <a:alpha val="70195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8" name="Oval 8">
                  <a:extLst>
                    <a:ext uri="{FF2B5EF4-FFF2-40B4-BE49-F238E27FC236}">
                      <a16:creationId xmlns:a16="http://schemas.microsoft.com/office/drawing/2014/main" id="{B0A2FF1E-AE42-4196-8D0F-D55FB266F0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870" y="915"/>
                  <a:ext cx="690" cy="690"/>
                </a:xfrm>
                <a:prstGeom prst="ellipse">
                  <a:avLst/>
                </a:prstGeom>
                <a:noFill/>
                <a:ln w="38100">
                  <a:solidFill>
                    <a:srgbClr val="F2B0CC">
                      <a:alpha val="30196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55" name="Text Box 9">
                <a:extLst>
                  <a:ext uri="{FF2B5EF4-FFF2-40B4-BE49-F238E27FC236}">
                    <a16:creationId xmlns:a16="http://schemas.microsoft.com/office/drawing/2014/main" id="{F904FCB1-EE4B-4B25-A0C7-71A51947E6E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114926" y="1724363"/>
                <a:ext cx="1082675" cy="1040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6600" b="1" kern="0" dirty="0">
                    <a:solidFill>
                      <a:srgbClr val="080808"/>
                    </a:solidFill>
                  </a:rPr>
                  <a:t>2</a:t>
                </a:r>
                <a:endParaRPr lang="en-US" sz="3600" b="1" kern="0" dirty="0">
                  <a:solidFill>
                    <a:srgbClr val="080808"/>
                  </a:solidFill>
                </a:endParaRPr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1C97CC8-CCDB-48C4-979C-82904C4059B1}"/>
                </a:ext>
              </a:extLst>
            </p:cNvPr>
            <p:cNvSpPr/>
            <p:nvPr/>
          </p:nvSpPr>
          <p:spPr>
            <a:xfrm>
              <a:off x="2715615" y="410390"/>
              <a:ext cx="688655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lí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dạ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dày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gồm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405B558-94E1-425A-9247-8A297B051EAB}"/>
              </a:ext>
            </a:extLst>
          </p:cNvPr>
          <p:cNvGrpSpPr/>
          <p:nvPr/>
        </p:nvGrpSpPr>
        <p:grpSpPr>
          <a:xfrm>
            <a:off x="10716308" y="404582"/>
            <a:ext cx="1137072" cy="1097808"/>
            <a:chOff x="10401886" y="942536"/>
            <a:chExt cx="1139484" cy="11430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B34CCF5-47D1-4489-A581-C7859C569B06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BBFD5B3-5B8C-4602-A791-DDA960220A83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A2844EE-8D6F-46D2-828D-550913C86996}"/>
              </a:ext>
            </a:extLst>
          </p:cNvPr>
          <p:cNvGrpSpPr/>
          <p:nvPr/>
        </p:nvGrpSpPr>
        <p:grpSpPr>
          <a:xfrm>
            <a:off x="10716308" y="402535"/>
            <a:ext cx="1137072" cy="1097808"/>
            <a:chOff x="10401886" y="942536"/>
            <a:chExt cx="1139484" cy="11430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EC8CC1E-0CA8-467D-B9CA-241858F559FB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07CF1C0-1D47-455F-87C9-CA0C0F7DE8C8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6E0B568-A3EF-4E8C-BF1A-D89A2F310EED}"/>
              </a:ext>
            </a:extLst>
          </p:cNvPr>
          <p:cNvGrpSpPr/>
          <p:nvPr/>
        </p:nvGrpSpPr>
        <p:grpSpPr>
          <a:xfrm>
            <a:off x="10719928" y="409691"/>
            <a:ext cx="1137072" cy="1097808"/>
            <a:chOff x="10401886" y="942536"/>
            <a:chExt cx="1139484" cy="114300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80295AC-2D70-4FD9-AB73-EC8AA6A5C4DD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DBBFCBB-5146-4733-AFCA-BA8A5B999FF8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CD5F2-032E-492D-B02E-20A694E00507}"/>
              </a:ext>
            </a:extLst>
          </p:cNvPr>
          <p:cNvGrpSpPr/>
          <p:nvPr/>
        </p:nvGrpSpPr>
        <p:grpSpPr>
          <a:xfrm>
            <a:off x="10716308" y="409691"/>
            <a:ext cx="1137072" cy="1097808"/>
            <a:chOff x="10401886" y="942536"/>
            <a:chExt cx="1139484" cy="114300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18D19BE-981E-47ED-A607-A15F402F974F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432487C-D17E-4089-AE07-3B207878D787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3FAFD38-42AA-480E-BD81-CD4204030255}"/>
              </a:ext>
            </a:extLst>
          </p:cNvPr>
          <p:cNvGrpSpPr/>
          <p:nvPr/>
        </p:nvGrpSpPr>
        <p:grpSpPr>
          <a:xfrm>
            <a:off x="10712688" y="413433"/>
            <a:ext cx="1137072" cy="1097808"/>
            <a:chOff x="10401886" y="942536"/>
            <a:chExt cx="1139484" cy="114300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E653DAF-C519-4F4C-83D8-F0D485D55736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D566420-D0A5-464C-A886-B44BCBCEAA28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80AA4D9-E722-4A03-8EE3-F84A5DE3C906}"/>
              </a:ext>
            </a:extLst>
          </p:cNvPr>
          <p:cNvGrpSpPr/>
          <p:nvPr/>
        </p:nvGrpSpPr>
        <p:grpSpPr>
          <a:xfrm>
            <a:off x="10719928" y="397426"/>
            <a:ext cx="1137072" cy="1097808"/>
            <a:chOff x="10401886" y="942536"/>
            <a:chExt cx="1139484" cy="114300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0ACDE99-55B6-4AC3-8731-06DECAC58D5A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176149E-C26A-4369-9DC4-2BE86E8B2A8F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C86BC40-F4F2-41A2-B1B0-67DAEF348FDD}"/>
              </a:ext>
            </a:extLst>
          </p:cNvPr>
          <p:cNvGrpSpPr/>
          <p:nvPr/>
        </p:nvGrpSpPr>
        <p:grpSpPr>
          <a:xfrm>
            <a:off x="10719928" y="413433"/>
            <a:ext cx="1137072" cy="1097808"/>
            <a:chOff x="10401886" y="942536"/>
            <a:chExt cx="1139484" cy="1143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12C6FF4-5809-415B-AFB0-01CB3D6AD593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E0C3F3B-6EC5-4CB4-BD6A-269431EE3D44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BA2CADF-5A28-4ACF-981F-9881119D587E}"/>
              </a:ext>
            </a:extLst>
          </p:cNvPr>
          <p:cNvGrpSpPr/>
          <p:nvPr/>
        </p:nvGrpSpPr>
        <p:grpSpPr>
          <a:xfrm>
            <a:off x="10719928" y="411386"/>
            <a:ext cx="1137072" cy="1097808"/>
            <a:chOff x="10401886" y="942536"/>
            <a:chExt cx="1139484" cy="114300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EF28785-3815-46FC-ABE6-DD3A9A80B6D8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E8BCCA6-AC55-4224-BC79-0FDFF76EE264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629A72C-A239-4BBE-8E85-B588A29A30E6}"/>
              </a:ext>
            </a:extLst>
          </p:cNvPr>
          <p:cNvGrpSpPr/>
          <p:nvPr/>
        </p:nvGrpSpPr>
        <p:grpSpPr>
          <a:xfrm>
            <a:off x="10719927" y="418542"/>
            <a:ext cx="1137072" cy="1097808"/>
            <a:chOff x="10401885" y="942536"/>
            <a:chExt cx="1139484" cy="11430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BE3DFD8-FA89-4848-A8C4-9890A8CEC9D0}"/>
                </a:ext>
              </a:extLst>
            </p:cNvPr>
            <p:cNvSpPr/>
            <p:nvPr/>
          </p:nvSpPr>
          <p:spPr>
            <a:xfrm>
              <a:off x="10401885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F410BC7-81A2-4FB3-8978-4A4B0939D508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EEFF437-3FE4-4C44-BC19-CFB85E40CB35}"/>
              </a:ext>
            </a:extLst>
          </p:cNvPr>
          <p:cNvGrpSpPr/>
          <p:nvPr/>
        </p:nvGrpSpPr>
        <p:grpSpPr>
          <a:xfrm>
            <a:off x="10719928" y="397426"/>
            <a:ext cx="1137072" cy="1097808"/>
            <a:chOff x="10401886" y="942536"/>
            <a:chExt cx="1139484" cy="114300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E5E2EAB-2810-428B-A30E-59B73C066407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25BE8B8-8AD6-43A3-9B1A-5C1642A22A25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545005E-9C24-4A3C-83D6-E1DFE4260356}"/>
              </a:ext>
            </a:extLst>
          </p:cNvPr>
          <p:cNvGrpSpPr/>
          <p:nvPr/>
        </p:nvGrpSpPr>
        <p:grpSpPr>
          <a:xfrm>
            <a:off x="10528096" y="364094"/>
            <a:ext cx="1368697" cy="1229545"/>
            <a:chOff x="3423942" y="3972973"/>
            <a:chExt cx="1371600" cy="1280161"/>
          </a:xfrm>
        </p:grpSpPr>
        <p:sp>
          <p:nvSpPr>
            <p:cNvPr id="93" name="Rounded Rectangle 155">
              <a:extLst>
                <a:ext uri="{FF2B5EF4-FFF2-40B4-BE49-F238E27FC236}">
                  <a16:creationId xmlns:a16="http://schemas.microsoft.com/office/drawing/2014/main" id="{8DFB24A9-ACCC-45CC-9DAD-961934A410D9}"/>
                </a:ext>
              </a:extLst>
            </p:cNvPr>
            <p:cNvSpPr/>
            <p:nvPr/>
          </p:nvSpPr>
          <p:spPr>
            <a:xfrm>
              <a:off x="3423942" y="3972973"/>
              <a:ext cx="1371600" cy="1280161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ed Rectangle 156">
              <a:extLst>
                <a:ext uri="{FF2B5EF4-FFF2-40B4-BE49-F238E27FC236}">
                  <a16:creationId xmlns:a16="http://schemas.microsoft.com/office/drawing/2014/main" id="{E69D2341-FF1C-4C75-9D5F-C50C8CD15C8E}"/>
                </a:ext>
              </a:extLst>
            </p:cNvPr>
            <p:cNvSpPr/>
            <p:nvPr/>
          </p:nvSpPr>
          <p:spPr>
            <a:xfrm>
              <a:off x="3521243" y="4076467"/>
              <a:ext cx="1188720" cy="109728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STOP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217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37062" y="-236631"/>
            <a:ext cx="9801497" cy="1921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CHỦ ĐỀ 2. </a:t>
            </a:r>
            <a:br>
              <a:rPr 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DINH DƯỠNG VÀ TIÊU HÓA</a:t>
            </a:r>
            <a:endParaRPr 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04" y="2188706"/>
            <a:ext cx="4587239" cy="4068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6356" y="1242423"/>
            <a:ext cx="3785644" cy="5136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7239" y="2288153"/>
            <a:ext cx="3859948" cy="3869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4303" y="77907"/>
            <a:ext cx="3988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Trường THCS Tân Xuân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Tổ KHTN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2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324DA6-2C23-4B59-9491-B294C620339D}"/>
              </a:ext>
            </a:extLst>
          </p:cNvPr>
          <p:cNvSpPr/>
          <p:nvPr/>
        </p:nvSpPr>
        <p:spPr bwMode="auto">
          <a:xfrm>
            <a:off x="0" y="-44053"/>
            <a:ext cx="3844640" cy="786664"/>
          </a:xfrm>
          <a:prstGeom prst="rect">
            <a:avLst/>
          </a:pr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6BD7AB-3275-42F8-A8F3-9FB9C0010634}"/>
              </a:ext>
            </a:extLst>
          </p:cNvPr>
          <p:cNvGrpSpPr/>
          <p:nvPr/>
        </p:nvGrpSpPr>
        <p:grpSpPr>
          <a:xfrm>
            <a:off x="-1" y="48419"/>
            <a:ext cx="9288738" cy="1087858"/>
            <a:chOff x="-2538298" y="-2357034"/>
            <a:chExt cx="8821543" cy="108785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143BF05-B094-45FD-8275-8F14DB82C4F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3237" y="-1269176"/>
              <a:ext cx="6020008" cy="0"/>
            </a:xfrm>
            <a:prstGeom prst="line">
              <a:avLst/>
            </a:prstGeom>
            <a:noFill/>
            <a:ln w="12700" cap="flat" cmpd="sng" algn="ctr">
              <a:solidFill>
                <a:srgbClr val="60B5CC"/>
              </a:solidFill>
              <a:prstDash val="dash"/>
            </a:ln>
            <a:effectLst/>
          </p:spPr>
        </p:cxnSp>
        <p:sp>
          <p:nvSpPr>
            <p:cNvPr id="12" name="Rectangle 39">
              <a:extLst>
                <a:ext uri="{FF2B5EF4-FFF2-40B4-BE49-F238E27FC236}">
                  <a16:creationId xmlns:a16="http://schemas.microsoft.com/office/drawing/2014/main" id="{3873131E-A370-48A8-9DFE-D62F13BE5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38298" y="-2357034"/>
              <a:ext cx="43691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Củng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cố</a:t>
              </a:r>
              <a:endParaRPr lang="en-US" sz="3200" b="1" dirty="0">
                <a:solidFill>
                  <a:prstClr val="black"/>
                </a:solidFill>
                <a:latin typeface="UTM Centur" panose="02040603050506020204" pitchFamily="18" charset="0"/>
                <a:cs typeface="Arial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688BCD-7E15-456B-B41E-BCA7582241D8}"/>
              </a:ext>
            </a:extLst>
          </p:cNvPr>
          <p:cNvGrpSpPr/>
          <p:nvPr/>
        </p:nvGrpSpPr>
        <p:grpSpPr>
          <a:xfrm>
            <a:off x="3012663" y="2550569"/>
            <a:ext cx="6407446" cy="731520"/>
            <a:chOff x="2482465" y="2086140"/>
            <a:chExt cx="6407446" cy="731520"/>
          </a:xfrm>
        </p:grpSpPr>
        <p:sp>
          <p:nvSpPr>
            <p:cNvPr id="14" name="AutoShape 48">
              <a:extLst>
                <a:ext uri="{FF2B5EF4-FFF2-40B4-BE49-F238E27FC236}">
                  <a16:creationId xmlns:a16="http://schemas.microsoft.com/office/drawing/2014/main" id="{6A59DE16-D53C-411B-B105-3F73BD310B0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82465" y="2086140"/>
              <a:ext cx="6400800" cy="731520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rgbClr val="E8B888">
                    <a:gamma/>
                    <a:shade val="61961"/>
                    <a:invGamma/>
                  </a:srgbClr>
                </a:gs>
                <a:gs pos="100000">
                  <a:srgbClr val="E8B888"/>
                </a:gs>
              </a:gsLst>
              <a:lin ang="5400000" scaled="1"/>
            </a:gradFill>
            <a:ln w="9525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50">
              <a:extLst>
                <a:ext uri="{FF2B5EF4-FFF2-40B4-BE49-F238E27FC236}">
                  <a16:creationId xmlns:a16="http://schemas.microsoft.com/office/drawing/2014/main" id="{26EF6E0B-5A09-4797-9601-5FBA748F5917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3459321" y="2119921"/>
              <a:ext cx="543059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3200" dirty="0" err="1"/>
                <a:t>Thấm</a:t>
              </a:r>
              <a:r>
                <a:rPr lang="en-US" sz="3200" dirty="0"/>
                <a:t> </a:t>
              </a:r>
              <a:r>
                <a:rPr lang="en-US" sz="3200" dirty="0" err="1"/>
                <a:t>dịch</a:t>
              </a:r>
              <a:r>
                <a:rPr lang="en-US" sz="3200" dirty="0"/>
                <a:t> </a:t>
              </a:r>
              <a:r>
                <a:rPr lang="en-US" sz="3200" dirty="0" err="1"/>
                <a:t>vị</a:t>
              </a:r>
              <a:r>
                <a:rPr lang="en-US" sz="3200" dirty="0"/>
                <a:t> </a:t>
              </a:r>
              <a:r>
                <a:rPr lang="en-US" sz="3200" dirty="0" err="1"/>
                <a:t>với</a:t>
              </a:r>
              <a:r>
                <a:rPr lang="en-US" sz="3200" dirty="0"/>
                <a:t> </a:t>
              </a:r>
              <a:r>
                <a:rPr lang="en-US" sz="3200" dirty="0" err="1"/>
                <a:t>thức</a:t>
              </a:r>
              <a:r>
                <a:rPr lang="en-US" sz="3200" dirty="0"/>
                <a:t> </a:t>
              </a:r>
              <a:r>
                <a:rPr lang="en-US" sz="3200" dirty="0" err="1"/>
                <a:t>ăn</a:t>
              </a:r>
              <a:endParaRPr lang="en-US" sz="3200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D69FF1F-95D5-4869-86B9-4B56973784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471" y="2090637"/>
              <a:ext cx="640080" cy="640080"/>
              <a:chOff x="4166" y="1706"/>
              <a:chExt cx="1252" cy="1252"/>
            </a:xfrm>
          </p:grpSpPr>
          <p:sp>
            <p:nvSpPr>
              <p:cNvPr id="18" name="Oval 52">
                <a:extLst>
                  <a:ext uri="{FF2B5EF4-FFF2-40B4-BE49-F238E27FC236}">
                    <a16:creationId xmlns:a16="http://schemas.microsoft.com/office/drawing/2014/main" id="{0802604F-A866-40BC-9EF6-BDE09B25E5D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Oval 53">
                <a:extLst>
                  <a:ext uri="{FF2B5EF4-FFF2-40B4-BE49-F238E27FC236}">
                    <a16:creationId xmlns:a16="http://schemas.microsoft.com/office/drawing/2014/main" id="{51133272-6D80-4352-A94D-7FAB8C341DC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54">
                <a:extLst>
                  <a:ext uri="{FF2B5EF4-FFF2-40B4-BE49-F238E27FC236}">
                    <a16:creationId xmlns:a16="http://schemas.microsoft.com/office/drawing/2014/main" id="{7E2B7E55-AB40-4A42-906C-22E10BDC4D6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Oval 55">
                <a:extLst>
                  <a:ext uri="{FF2B5EF4-FFF2-40B4-BE49-F238E27FC236}">
                    <a16:creationId xmlns:a16="http://schemas.microsoft.com/office/drawing/2014/main" id="{2775EF87-B5EE-475E-A7BB-6E017820DA9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Text Box 56">
              <a:extLst>
                <a:ext uri="{FF2B5EF4-FFF2-40B4-BE49-F238E27FC236}">
                  <a16:creationId xmlns:a16="http://schemas.microsoft.com/office/drawing/2014/main" id="{1EB07746-EF04-4B9D-BE45-C9430A3F90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0048" y="2146151"/>
              <a:ext cx="6400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16C674-FFAB-4747-891E-2C99D96489D6}"/>
              </a:ext>
            </a:extLst>
          </p:cNvPr>
          <p:cNvGrpSpPr/>
          <p:nvPr/>
        </p:nvGrpSpPr>
        <p:grpSpPr>
          <a:xfrm>
            <a:off x="3485881" y="3613463"/>
            <a:ext cx="6646485" cy="731520"/>
            <a:chOff x="2827288" y="2994289"/>
            <a:chExt cx="6646485" cy="731520"/>
          </a:xfrm>
        </p:grpSpPr>
        <p:sp>
          <p:nvSpPr>
            <p:cNvPr id="23" name="AutoShape 58">
              <a:extLst>
                <a:ext uri="{FF2B5EF4-FFF2-40B4-BE49-F238E27FC236}">
                  <a16:creationId xmlns:a16="http://schemas.microsoft.com/office/drawing/2014/main" id="{8EFAC47F-02E5-4415-AC07-78A16BFC33B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827288" y="2994289"/>
              <a:ext cx="6400800" cy="731520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rgbClr val="A4E0CC">
                    <a:gamma/>
                    <a:shade val="62353"/>
                    <a:invGamma/>
                  </a:srgbClr>
                </a:gs>
                <a:gs pos="100000">
                  <a:srgbClr val="A4E0CC"/>
                </a:gs>
              </a:gsLst>
              <a:lin ang="5400000" scaled="1"/>
            </a:gradFill>
            <a:ln w="9525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 Box 60">
              <a:extLst>
                <a:ext uri="{FF2B5EF4-FFF2-40B4-BE49-F238E27FC236}">
                  <a16:creationId xmlns:a16="http://schemas.microsoft.com/office/drawing/2014/main" id="{01AB2B76-3E6D-419F-A143-F30FC5FACE7B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3937471" y="3047162"/>
              <a:ext cx="553630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3200" dirty="0" err="1"/>
                <a:t>Tiết</a:t>
              </a:r>
              <a:r>
                <a:rPr lang="en-US" sz="3200" dirty="0"/>
                <a:t> </a:t>
              </a:r>
              <a:r>
                <a:rPr lang="en-US" sz="3200" dirty="0" err="1"/>
                <a:t>dịch</a:t>
              </a:r>
              <a:r>
                <a:rPr lang="en-US" sz="3200" dirty="0"/>
                <a:t> </a:t>
              </a:r>
              <a:r>
                <a:rPr lang="en-US" sz="3200" dirty="0" err="1"/>
                <a:t>vị</a:t>
              </a:r>
              <a:endParaRPr lang="en-US" sz="3200" dirty="0"/>
            </a:p>
          </p:txBody>
        </p:sp>
        <p:grpSp>
          <p:nvGrpSpPr>
            <p:cNvPr id="25" name="Group 61">
              <a:extLst>
                <a:ext uri="{FF2B5EF4-FFF2-40B4-BE49-F238E27FC236}">
                  <a16:creationId xmlns:a16="http://schemas.microsoft.com/office/drawing/2014/main" id="{A61A5764-834E-4E3D-AFCF-ACA0B23B59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4907" y="2998787"/>
              <a:ext cx="640080" cy="640080"/>
              <a:chOff x="4166" y="1706"/>
              <a:chExt cx="1252" cy="1252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FF5554B-C840-48F4-AB4C-AF7769AC326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D53B4E4-0EF8-4229-B08D-1568A6374B0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95F439A-212F-461C-91B8-0E782688502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68110EA-BCE3-41BE-8033-915DFE55390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 Box 66">
              <a:extLst>
                <a:ext uri="{FF2B5EF4-FFF2-40B4-BE49-F238E27FC236}">
                  <a16:creationId xmlns:a16="http://schemas.microsoft.com/office/drawing/2014/main" id="{B0615E8D-C609-4A3D-9B92-C2CF89247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7560" y="3069329"/>
              <a:ext cx="6400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2CE5FB0-7F90-4D04-8E46-F7F2DEA601CF}"/>
              </a:ext>
            </a:extLst>
          </p:cNvPr>
          <p:cNvGrpSpPr/>
          <p:nvPr/>
        </p:nvGrpSpPr>
        <p:grpSpPr>
          <a:xfrm>
            <a:off x="3989519" y="4635105"/>
            <a:ext cx="6688393" cy="731520"/>
            <a:chOff x="3278002" y="3988516"/>
            <a:chExt cx="6688393" cy="731520"/>
          </a:xfrm>
        </p:grpSpPr>
        <p:sp>
          <p:nvSpPr>
            <p:cNvPr id="32" name="AutoShape 68">
              <a:extLst>
                <a:ext uri="{FF2B5EF4-FFF2-40B4-BE49-F238E27FC236}">
                  <a16:creationId xmlns:a16="http://schemas.microsoft.com/office/drawing/2014/main" id="{E0767DC1-3304-4868-B4DF-8C183FC4B3A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278002" y="3988516"/>
              <a:ext cx="6400800" cy="731520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rgbClr val="F2B0CC">
                    <a:gamma/>
                    <a:shade val="62353"/>
                    <a:invGamma/>
                  </a:srgbClr>
                </a:gs>
                <a:gs pos="100000">
                  <a:srgbClr val="F2B0CC"/>
                </a:gs>
              </a:gsLst>
              <a:lin ang="5400000" scaled="1"/>
            </a:gradFill>
            <a:ln w="9525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70">
              <a:extLst>
                <a:ext uri="{FF2B5EF4-FFF2-40B4-BE49-F238E27FC236}">
                  <a16:creationId xmlns:a16="http://schemas.microsoft.com/office/drawing/2014/main" id="{51681AB2-70D1-4CAB-B015-CD90F8670BDA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4250607" y="4061888"/>
              <a:ext cx="57157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3200" dirty="0" err="1"/>
                <a:t>Hoạt</a:t>
              </a:r>
              <a:r>
                <a:rPr lang="en-US" sz="3200" dirty="0"/>
                <a:t> </a:t>
              </a:r>
              <a:r>
                <a:rPr lang="en-US" sz="3200" dirty="0" err="1"/>
                <a:t>động</a:t>
              </a:r>
              <a:r>
                <a:rPr lang="en-US" sz="3200" dirty="0"/>
                <a:t> </a:t>
              </a:r>
              <a:r>
                <a:rPr lang="en-US" sz="3200" dirty="0" err="1"/>
                <a:t>của</a:t>
              </a:r>
              <a:r>
                <a:rPr lang="en-US" sz="3200" dirty="0"/>
                <a:t> </a:t>
              </a:r>
              <a:r>
                <a:rPr lang="en-US" sz="3200" dirty="0" err="1"/>
                <a:t>enzim</a:t>
              </a:r>
              <a:r>
                <a:rPr lang="en-US" sz="3200" dirty="0"/>
                <a:t> pepsin 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8B0A75F-12BF-4744-8647-219513E100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3177" y="4008752"/>
              <a:ext cx="640080" cy="640080"/>
              <a:chOff x="4166" y="1706"/>
              <a:chExt cx="1252" cy="1252"/>
            </a:xfrm>
          </p:grpSpPr>
          <p:sp>
            <p:nvSpPr>
              <p:cNvPr id="36" name="Oval 72">
                <a:extLst>
                  <a:ext uri="{FF2B5EF4-FFF2-40B4-BE49-F238E27FC236}">
                    <a16:creationId xmlns:a16="http://schemas.microsoft.com/office/drawing/2014/main" id="{A2F9AB56-8DA2-4D46-AD7C-002BDB01B2D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Oval 73">
                <a:extLst>
                  <a:ext uri="{FF2B5EF4-FFF2-40B4-BE49-F238E27FC236}">
                    <a16:creationId xmlns:a16="http://schemas.microsoft.com/office/drawing/2014/main" id="{006C5B3F-FEEA-4534-AB9D-003A4D01F73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Oval 74">
                <a:extLst>
                  <a:ext uri="{FF2B5EF4-FFF2-40B4-BE49-F238E27FC236}">
                    <a16:creationId xmlns:a16="http://schemas.microsoft.com/office/drawing/2014/main" id="{29B14860-3019-4376-87F4-46A913E4206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Oval 75">
                <a:extLst>
                  <a:ext uri="{FF2B5EF4-FFF2-40B4-BE49-F238E27FC236}">
                    <a16:creationId xmlns:a16="http://schemas.microsoft.com/office/drawing/2014/main" id="{6A16D98A-13D4-43C6-A1D2-FF178EE207D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Text Box 76">
              <a:extLst>
                <a:ext uri="{FF2B5EF4-FFF2-40B4-BE49-F238E27FC236}">
                  <a16:creationId xmlns:a16="http://schemas.microsoft.com/office/drawing/2014/main" id="{4F69E77C-CE37-4D3C-B50D-4A8464DCFD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3835" y="4077785"/>
              <a:ext cx="6400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3DEA17A-9C69-4267-A357-84EED6AD1C3B}"/>
              </a:ext>
            </a:extLst>
          </p:cNvPr>
          <p:cNvGrpSpPr/>
          <p:nvPr/>
        </p:nvGrpSpPr>
        <p:grpSpPr>
          <a:xfrm>
            <a:off x="4431432" y="5656747"/>
            <a:ext cx="6400800" cy="731520"/>
            <a:chOff x="3661631" y="4903892"/>
            <a:chExt cx="6400800" cy="731520"/>
          </a:xfrm>
        </p:grpSpPr>
        <p:sp>
          <p:nvSpPr>
            <p:cNvPr id="41" name="AutoShape 78">
              <a:extLst>
                <a:ext uri="{FF2B5EF4-FFF2-40B4-BE49-F238E27FC236}">
                  <a16:creationId xmlns:a16="http://schemas.microsoft.com/office/drawing/2014/main" id="{9473C39F-C32B-48DB-A14C-AE2DE6E2663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661631" y="4903892"/>
              <a:ext cx="6400800" cy="731520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rgbClr val="A9CBE9">
                    <a:gamma/>
                    <a:shade val="62353"/>
                    <a:invGamma/>
                  </a:srgbClr>
                </a:gs>
                <a:gs pos="100000">
                  <a:srgbClr val="A9CBE9"/>
                </a:gs>
              </a:gsLst>
              <a:lin ang="5400000" scaled="1"/>
            </a:gradFill>
            <a:ln w="9525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 Box 80">
              <a:extLst>
                <a:ext uri="{FF2B5EF4-FFF2-40B4-BE49-F238E27FC236}">
                  <a16:creationId xmlns:a16="http://schemas.microsoft.com/office/drawing/2014/main" id="{ED83A89B-7E7D-4755-89EF-DFE8A3EB9926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4785143" y="4940102"/>
              <a:ext cx="384095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9144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3716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8288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2860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sz="3200" dirty="0" err="1"/>
                <a:t>Nhào</a:t>
              </a:r>
              <a:r>
                <a:rPr lang="en-US" sz="3200" dirty="0"/>
                <a:t> </a:t>
              </a:r>
              <a:r>
                <a:rPr lang="en-US" sz="3200" dirty="0" err="1"/>
                <a:t>trộn</a:t>
              </a:r>
              <a:r>
                <a:rPr lang="en-US" sz="3200" dirty="0"/>
                <a:t> </a:t>
              </a:r>
              <a:r>
                <a:rPr lang="en-US" sz="3200" dirty="0" err="1"/>
                <a:t>thức</a:t>
              </a:r>
              <a:r>
                <a:rPr lang="en-US" sz="3200" dirty="0"/>
                <a:t> </a:t>
              </a:r>
              <a:r>
                <a:rPr lang="en-US" sz="3200" dirty="0" err="1"/>
                <a:t>ăn</a:t>
              </a:r>
              <a:endParaRPr lang="en-US" sz="3200" dirty="0"/>
            </a:p>
          </p:txBody>
        </p:sp>
        <p:grpSp>
          <p:nvGrpSpPr>
            <p:cNvPr id="43" name="Group 81">
              <a:extLst>
                <a:ext uri="{FF2B5EF4-FFF2-40B4-BE49-F238E27FC236}">
                  <a16:creationId xmlns:a16="http://schemas.microsoft.com/office/drawing/2014/main" id="{8D974A57-FB7D-49B5-9925-FB524D8DA5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9224" y="4908389"/>
              <a:ext cx="640080" cy="640080"/>
              <a:chOff x="4166" y="1706"/>
              <a:chExt cx="1252" cy="1252"/>
            </a:xfrm>
          </p:grpSpPr>
          <p:sp>
            <p:nvSpPr>
              <p:cNvPr id="45" name="Oval 82">
                <a:extLst>
                  <a:ext uri="{FF2B5EF4-FFF2-40B4-BE49-F238E27FC236}">
                    <a16:creationId xmlns:a16="http://schemas.microsoft.com/office/drawing/2014/main" id="{B5E4C93F-AEF3-4903-B0B4-A4593FB8419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Oval 83">
                <a:extLst>
                  <a:ext uri="{FF2B5EF4-FFF2-40B4-BE49-F238E27FC236}">
                    <a16:creationId xmlns:a16="http://schemas.microsoft.com/office/drawing/2014/main" id="{8C95A4A3-730B-4B0F-8D7E-F86506C1592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Oval 84">
                <a:extLst>
                  <a:ext uri="{FF2B5EF4-FFF2-40B4-BE49-F238E27FC236}">
                    <a16:creationId xmlns:a16="http://schemas.microsoft.com/office/drawing/2014/main" id="{98D03534-8457-4DA8-872A-9D5EFFCBE37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Oval 85">
                <a:extLst>
                  <a:ext uri="{FF2B5EF4-FFF2-40B4-BE49-F238E27FC236}">
                    <a16:creationId xmlns:a16="http://schemas.microsoft.com/office/drawing/2014/main" id="{6A0D4AB1-4DAA-4D72-95E2-5941DBCEB6B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Text Box 86">
              <a:extLst>
                <a:ext uri="{FF2B5EF4-FFF2-40B4-BE49-F238E27FC236}">
                  <a16:creationId xmlns:a16="http://schemas.microsoft.com/office/drawing/2014/main" id="{1C6E2EDC-1548-4F0E-B124-53E0E306EE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0532" y="4979248"/>
              <a:ext cx="6400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C73FDAA-B24B-43EC-8037-40B526EB3F26}"/>
              </a:ext>
            </a:extLst>
          </p:cNvPr>
          <p:cNvGrpSpPr/>
          <p:nvPr/>
        </p:nvGrpSpPr>
        <p:grpSpPr>
          <a:xfrm>
            <a:off x="1151342" y="774213"/>
            <a:ext cx="8229600" cy="1371600"/>
            <a:chOff x="1372568" y="111530"/>
            <a:chExt cx="8229600" cy="137160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8DFDBA9-3505-4559-89EE-068B7C3DAD12}"/>
                </a:ext>
              </a:extLst>
            </p:cNvPr>
            <p:cNvGrpSpPr/>
            <p:nvPr/>
          </p:nvGrpSpPr>
          <p:grpSpPr>
            <a:xfrm>
              <a:off x="1372568" y="111530"/>
              <a:ext cx="8229600" cy="1371600"/>
              <a:chOff x="1076325" y="1633538"/>
              <a:chExt cx="7662863" cy="1287464"/>
            </a:xfrm>
          </p:grpSpPr>
          <p:grpSp>
            <p:nvGrpSpPr>
              <p:cNvPr id="52" name="Group 15">
                <a:extLst>
                  <a:ext uri="{FF2B5EF4-FFF2-40B4-BE49-F238E27FC236}">
                    <a16:creationId xmlns:a16="http://schemas.microsoft.com/office/drawing/2014/main" id="{47E18D30-16AD-4F96-8B76-4E12699E10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2300" y="1801814"/>
                <a:ext cx="6846888" cy="1119188"/>
                <a:chOff x="1255" y="1050"/>
                <a:chExt cx="4313" cy="705"/>
              </a:xfrm>
            </p:grpSpPr>
            <p:sp>
              <p:nvSpPr>
                <p:cNvPr id="59" name="AutoShape 16">
                  <a:extLst>
                    <a:ext uri="{FF2B5EF4-FFF2-40B4-BE49-F238E27FC236}">
                      <a16:creationId xmlns:a16="http://schemas.microsoft.com/office/drawing/2014/main" id="{251018A2-E7FC-4144-9CCA-702C250452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55" y="1050"/>
                  <a:ext cx="4313" cy="70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2B0CC"/>
                    </a:gs>
                    <a:gs pos="100000">
                      <a:srgbClr val="F2B0CC">
                        <a:gamma/>
                        <a:tint val="53725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scene3d>
                  <a:camera prst="legacyPerspectiveBottom"/>
                  <a:lightRig rig="legacyNormal3" dir="r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2B0CC"/>
                  </a:extrusionClr>
                  <a:contourClr>
                    <a:srgbClr val="F2B0CC"/>
                  </a:contourClr>
                </a:sp3d>
                <a:extLst>
                  <a:ext uri="{91240B29-F687-4F45-9708-019B960494DF}">
                    <a14:hiddenLine xmlns:a14="http://schemas.microsoft.com/office/drawing/2010/main" w="9525">
                      <a:noFill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Line 17">
                  <a:extLst>
                    <a:ext uri="{FF2B5EF4-FFF2-40B4-BE49-F238E27FC236}">
                      <a16:creationId xmlns:a16="http://schemas.microsoft.com/office/drawing/2014/main" id="{BEB941AE-8765-45AE-8FF5-F8618DF9BC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gray">
                <a:xfrm>
                  <a:off x="1392" y="1632"/>
                  <a:ext cx="2950" cy="0"/>
                </a:xfrm>
                <a:prstGeom prst="line">
                  <a:avLst/>
                </a:prstGeom>
                <a:noFill/>
                <a:ln w="3175">
                  <a:solidFill>
                    <a:srgbClr val="FFFFFF">
                      <a:alpha val="14999"/>
                    </a:srgb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Line 18">
                  <a:extLst>
                    <a:ext uri="{FF2B5EF4-FFF2-40B4-BE49-F238E27FC236}">
                      <a16:creationId xmlns:a16="http://schemas.microsoft.com/office/drawing/2014/main" id="{53FE1FA5-F3A5-4AF5-9012-43FA16E3CA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gray">
                <a:xfrm>
                  <a:off x="1392" y="1052"/>
                  <a:ext cx="2950" cy="0"/>
                </a:xfrm>
                <a:prstGeom prst="line">
                  <a:avLst/>
                </a:prstGeom>
                <a:noFill/>
                <a:ln w="3175">
                  <a:solidFill>
                    <a:srgbClr val="FFFFFF">
                      <a:alpha val="25000"/>
                    </a:srgb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3" name="Text Box 4">
                <a:extLst>
                  <a:ext uri="{FF2B5EF4-FFF2-40B4-BE49-F238E27FC236}">
                    <a16:creationId xmlns:a16="http://schemas.microsoft.com/office/drawing/2014/main" id="{AF2E3A05-C1FC-475F-8736-9E470415412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225753" y="1741831"/>
                <a:ext cx="6275548" cy="408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4" name="Group 5">
                <a:extLst>
                  <a:ext uri="{FF2B5EF4-FFF2-40B4-BE49-F238E27FC236}">
                    <a16:creationId xmlns:a16="http://schemas.microsoft.com/office/drawing/2014/main" id="{CF723C0C-2EFD-4318-A954-40DDC8877D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6325" y="1633538"/>
                <a:ext cx="1238250" cy="1236662"/>
                <a:chOff x="802" y="845"/>
                <a:chExt cx="827" cy="826"/>
              </a:xfrm>
            </p:grpSpPr>
            <p:sp>
              <p:nvSpPr>
                <p:cNvPr id="56" name="Oval 6">
                  <a:extLst>
                    <a:ext uri="{FF2B5EF4-FFF2-40B4-BE49-F238E27FC236}">
                      <a16:creationId xmlns:a16="http://schemas.microsoft.com/office/drawing/2014/main" id="{7D8114C1-E4F0-4FD8-80CD-7EBEAE2122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802" y="845"/>
                  <a:ext cx="827" cy="826"/>
                </a:xfrm>
                <a:prstGeom prst="ellipse">
                  <a:avLst/>
                </a:prstGeom>
                <a:solidFill>
                  <a:srgbClr val="F8F8F8"/>
                </a:solidFill>
                <a:ln w="38100">
                  <a:solidFill>
                    <a:srgbClr val="F2B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25400" dir="5400000" algn="ctr" rotWithShape="0">
                          <a:srgbClr val="00000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7" name="Oval 7">
                  <a:extLst>
                    <a:ext uri="{FF2B5EF4-FFF2-40B4-BE49-F238E27FC236}">
                      <a16:creationId xmlns:a16="http://schemas.microsoft.com/office/drawing/2014/main" id="{F2C50048-0CF5-4E52-86A1-4C4D3D7B59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836" y="879"/>
                  <a:ext cx="793" cy="758"/>
                </a:xfrm>
                <a:prstGeom prst="ellipse">
                  <a:avLst/>
                </a:prstGeom>
                <a:noFill/>
                <a:ln w="38100">
                  <a:solidFill>
                    <a:srgbClr val="F2B0CC">
                      <a:alpha val="70195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8" name="Oval 8">
                  <a:extLst>
                    <a:ext uri="{FF2B5EF4-FFF2-40B4-BE49-F238E27FC236}">
                      <a16:creationId xmlns:a16="http://schemas.microsoft.com/office/drawing/2014/main" id="{B0A2FF1E-AE42-4196-8D0F-D55FB266F0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870" y="915"/>
                  <a:ext cx="690" cy="690"/>
                </a:xfrm>
                <a:prstGeom prst="ellipse">
                  <a:avLst/>
                </a:prstGeom>
                <a:noFill/>
                <a:ln w="38100">
                  <a:solidFill>
                    <a:srgbClr val="F2B0CC">
                      <a:alpha val="30196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55" name="Text Box 9">
                <a:extLst>
                  <a:ext uri="{FF2B5EF4-FFF2-40B4-BE49-F238E27FC236}">
                    <a16:creationId xmlns:a16="http://schemas.microsoft.com/office/drawing/2014/main" id="{F904FCB1-EE4B-4B25-A0C7-71A51947E6E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114926" y="1724363"/>
                <a:ext cx="1082675" cy="1040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6600" b="1" kern="0" dirty="0">
                    <a:solidFill>
                      <a:srgbClr val="080808"/>
                    </a:solidFill>
                  </a:rPr>
                  <a:t>3</a:t>
                </a:r>
                <a:endParaRPr lang="en-US" sz="3600" b="1" kern="0" dirty="0">
                  <a:solidFill>
                    <a:srgbClr val="080808"/>
                  </a:solidFill>
                </a:endParaRPr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1C97CC8-CCDB-48C4-979C-82904C4059B1}"/>
                </a:ext>
              </a:extLst>
            </p:cNvPr>
            <p:cNvSpPr/>
            <p:nvPr/>
          </p:nvSpPr>
          <p:spPr>
            <a:xfrm>
              <a:off x="2715615" y="410390"/>
              <a:ext cx="688655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Biến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hóa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dạ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dày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gồm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405B558-94E1-425A-9247-8A297B051EAB}"/>
              </a:ext>
            </a:extLst>
          </p:cNvPr>
          <p:cNvGrpSpPr/>
          <p:nvPr/>
        </p:nvGrpSpPr>
        <p:grpSpPr>
          <a:xfrm>
            <a:off x="10716308" y="404582"/>
            <a:ext cx="1137072" cy="1097808"/>
            <a:chOff x="10401886" y="942536"/>
            <a:chExt cx="1139484" cy="11430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B34CCF5-47D1-4489-A581-C7859C569B06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BBFD5B3-5B8C-4602-A791-DDA960220A83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A2844EE-8D6F-46D2-828D-550913C86996}"/>
              </a:ext>
            </a:extLst>
          </p:cNvPr>
          <p:cNvGrpSpPr/>
          <p:nvPr/>
        </p:nvGrpSpPr>
        <p:grpSpPr>
          <a:xfrm>
            <a:off x="10716308" y="402535"/>
            <a:ext cx="1137072" cy="1097808"/>
            <a:chOff x="10401886" y="942536"/>
            <a:chExt cx="1139484" cy="11430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EC8CC1E-0CA8-467D-B9CA-241858F559FB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07CF1C0-1D47-455F-87C9-CA0C0F7DE8C8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6E0B568-A3EF-4E8C-BF1A-D89A2F310EED}"/>
              </a:ext>
            </a:extLst>
          </p:cNvPr>
          <p:cNvGrpSpPr/>
          <p:nvPr/>
        </p:nvGrpSpPr>
        <p:grpSpPr>
          <a:xfrm>
            <a:off x="10719928" y="409691"/>
            <a:ext cx="1137072" cy="1097808"/>
            <a:chOff x="10401886" y="942536"/>
            <a:chExt cx="1139484" cy="114300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80295AC-2D70-4FD9-AB73-EC8AA6A5C4DD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DBBFCBB-5146-4733-AFCA-BA8A5B999FF8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CD5F2-032E-492D-B02E-20A694E00507}"/>
              </a:ext>
            </a:extLst>
          </p:cNvPr>
          <p:cNvGrpSpPr/>
          <p:nvPr/>
        </p:nvGrpSpPr>
        <p:grpSpPr>
          <a:xfrm>
            <a:off x="10716308" y="409691"/>
            <a:ext cx="1137072" cy="1097808"/>
            <a:chOff x="10401886" y="942536"/>
            <a:chExt cx="1139484" cy="114300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18D19BE-981E-47ED-A607-A15F402F974F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432487C-D17E-4089-AE07-3B207878D787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3FAFD38-42AA-480E-BD81-CD4204030255}"/>
              </a:ext>
            </a:extLst>
          </p:cNvPr>
          <p:cNvGrpSpPr/>
          <p:nvPr/>
        </p:nvGrpSpPr>
        <p:grpSpPr>
          <a:xfrm>
            <a:off x="10712688" y="413433"/>
            <a:ext cx="1137072" cy="1097808"/>
            <a:chOff x="10401886" y="942536"/>
            <a:chExt cx="1139484" cy="114300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E653DAF-C519-4F4C-83D8-F0D485D55736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D566420-D0A5-464C-A886-B44BCBCEAA28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80AA4D9-E722-4A03-8EE3-F84A5DE3C906}"/>
              </a:ext>
            </a:extLst>
          </p:cNvPr>
          <p:cNvGrpSpPr/>
          <p:nvPr/>
        </p:nvGrpSpPr>
        <p:grpSpPr>
          <a:xfrm>
            <a:off x="10719928" y="397426"/>
            <a:ext cx="1137072" cy="1097808"/>
            <a:chOff x="10401886" y="942536"/>
            <a:chExt cx="1139484" cy="114300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0ACDE99-55B6-4AC3-8731-06DECAC58D5A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176149E-C26A-4369-9DC4-2BE86E8B2A8F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C86BC40-F4F2-41A2-B1B0-67DAEF348FDD}"/>
              </a:ext>
            </a:extLst>
          </p:cNvPr>
          <p:cNvGrpSpPr/>
          <p:nvPr/>
        </p:nvGrpSpPr>
        <p:grpSpPr>
          <a:xfrm>
            <a:off x="10719928" y="413433"/>
            <a:ext cx="1137072" cy="1097808"/>
            <a:chOff x="10401886" y="942536"/>
            <a:chExt cx="1139484" cy="1143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12C6FF4-5809-415B-AFB0-01CB3D6AD593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E0C3F3B-6EC5-4CB4-BD6A-269431EE3D44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BA2CADF-5A28-4ACF-981F-9881119D587E}"/>
              </a:ext>
            </a:extLst>
          </p:cNvPr>
          <p:cNvGrpSpPr/>
          <p:nvPr/>
        </p:nvGrpSpPr>
        <p:grpSpPr>
          <a:xfrm>
            <a:off x="10719928" y="411386"/>
            <a:ext cx="1137072" cy="1097808"/>
            <a:chOff x="10401886" y="942536"/>
            <a:chExt cx="1139484" cy="114300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EF28785-3815-46FC-ABE6-DD3A9A80B6D8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E8BCCA6-AC55-4224-BC79-0FDFF76EE264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629A72C-A239-4BBE-8E85-B588A29A30E6}"/>
              </a:ext>
            </a:extLst>
          </p:cNvPr>
          <p:cNvGrpSpPr/>
          <p:nvPr/>
        </p:nvGrpSpPr>
        <p:grpSpPr>
          <a:xfrm>
            <a:off x="10719927" y="418542"/>
            <a:ext cx="1137072" cy="1097808"/>
            <a:chOff x="10401885" y="942536"/>
            <a:chExt cx="1139484" cy="11430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BE3DFD8-FA89-4848-A8C4-9890A8CEC9D0}"/>
                </a:ext>
              </a:extLst>
            </p:cNvPr>
            <p:cNvSpPr/>
            <p:nvPr/>
          </p:nvSpPr>
          <p:spPr>
            <a:xfrm>
              <a:off x="10401885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F410BC7-81A2-4FB3-8978-4A4B0939D508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EEFF437-3FE4-4C44-BC19-CFB85E40CB35}"/>
              </a:ext>
            </a:extLst>
          </p:cNvPr>
          <p:cNvGrpSpPr/>
          <p:nvPr/>
        </p:nvGrpSpPr>
        <p:grpSpPr>
          <a:xfrm>
            <a:off x="10719928" y="397426"/>
            <a:ext cx="1137072" cy="1097808"/>
            <a:chOff x="10401886" y="942536"/>
            <a:chExt cx="1139484" cy="114300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E5E2EAB-2810-428B-A30E-59B73C066407}"/>
                </a:ext>
              </a:extLst>
            </p:cNvPr>
            <p:cNvSpPr/>
            <p:nvPr/>
          </p:nvSpPr>
          <p:spPr>
            <a:xfrm>
              <a:off x="10401886" y="942536"/>
              <a:ext cx="1139484" cy="11430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25BE8B8-8AD6-43A3-9B1A-5C1642A22A25}"/>
                </a:ext>
              </a:extLst>
            </p:cNvPr>
            <p:cNvSpPr/>
            <p:nvPr/>
          </p:nvSpPr>
          <p:spPr>
            <a:xfrm>
              <a:off x="10514428" y="1056836"/>
              <a:ext cx="914400" cy="914400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545005E-9C24-4A3C-83D6-E1DFE4260356}"/>
              </a:ext>
            </a:extLst>
          </p:cNvPr>
          <p:cNvGrpSpPr/>
          <p:nvPr/>
        </p:nvGrpSpPr>
        <p:grpSpPr>
          <a:xfrm>
            <a:off x="10528096" y="364094"/>
            <a:ext cx="1368697" cy="1229545"/>
            <a:chOff x="3423942" y="3972973"/>
            <a:chExt cx="1371600" cy="1280161"/>
          </a:xfrm>
        </p:grpSpPr>
        <p:sp>
          <p:nvSpPr>
            <p:cNvPr id="93" name="Rounded Rectangle 155">
              <a:extLst>
                <a:ext uri="{FF2B5EF4-FFF2-40B4-BE49-F238E27FC236}">
                  <a16:creationId xmlns:a16="http://schemas.microsoft.com/office/drawing/2014/main" id="{8DFB24A9-ACCC-45CC-9DAD-961934A410D9}"/>
                </a:ext>
              </a:extLst>
            </p:cNvPr>
            <p:cNvSpPr/>
            <p:nvPr/>
          </p:nvSpPr>
          <p:spPr>
            <a:xfrm>
              <a:off x="3423942" y="3972973"/>
              <a:ext cx="1371600" cy="1280161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ed Rectangle 156">
              <a:extLst>
                <a:ext uri="{FF2B5EF4-FFF2-40B4-BE49-F238E27FC236}">
                  <a16:creationId xmlns:a16="http://schemas.microsoft.com/office/drawing/2014/main" id="{E69D2341-FF1C-4C75-9D5F-C50C8CD15C8E}"/>
                </a:ext>
              </a:extLst>
            </p:cNvPr>
            <p:cNvSpPr/>
            <p:nvPr/>
          </p:nvSpPr>
          <p:spPr>
            <a:xfrm>
              <a:off x="3521243" y="4076467"/>
              <a:ext cx="1188720" cy="109728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STOP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513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40067C-9AB9-4567-B4D4-693B0C52F305}"/>
              </a:ext>
            </a:extLst>
          </p:cNvPr>
          <p:cNvSpPr/>
          <p:nvPr/>
        </p:nvSpPr>
        <p:spPr bwMode="auto">
          <a:xfrm>
            <a:off x="531520" y="318245"/>
            <a:ext cx="10515600" cy="4651962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57505" algn="ctr">
              <a:lnSpc>
                <a:spcPct val="200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 SGK: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ruột</a:t>
            </a: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7ACDD7-F014-459C-8547-F97C30343EF3}"/>
              </a:ext>
            </a:extLst>
          </p:cNvPr>
          <p:cNvSpPr/>
          <p:nvPr/>
        </p:nvSpPr>
        <p:spPr bwMode="auto">
          <a:xfrm>
            <a:off x="531520" y="352244"/>
            <a:ext cx="6385474" cy="786664"/>
          </a:xfrm>
          <a:prstGeom prst="rect">
            <a:avLst/>
          </a:pr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C998104-A76B-4AD5-99EB-E3BD7F9B75D8}"/>
              </a:ext>
            </a:extLst>
          </p:cNvPr>
          <p:cNvGrpSpPr/>
          <p:nvPr/>
        </p:nvGrpSpPr>
        <p:grpSpPr>
          <a:xfrm>
            <a:off x="462898" y="444976"/>
            <a:ext cx="6454096" cy="881564"/>
            <a:chOff x="153771" y="-2150740"/>
            <a:chExt cx="6129474" cy="88156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66E0E4E-689B-4948-9716-E4BDE476B55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3237" y="-1269176"/>
              <a:ext cx="6020008" cy="0"/>
            </a:xfrm>
            <a:prstGeom prst="line">
              <a:avLst/>
            </a:prstGeom>
            <a:noFill/>
            <a:ln w="12700" cap="flat" cmpd="sng" algn="ctr">
              <a:solidFill>
                <a:srgbClr val="60B5CC"/>
              </a:solidFill>
              <a:prstDash val="dash"/>
            </a:ln>
            <a:effectLst/>
          </p:spPr>
        </p:cxnSp>
        <p:sp>
          <p:nvSpPr>
            <p:cNvPr id="8" name="Rectangle 39">
              <a:extLst>
                <a:ext uri="{FF2B5EF4-FFF2-40B4-BE49-F238E27FC236}">
                  <a16:creationId xmlns:a16="http://schemas.microsoft.com/office/drawing/2014/main" id="{C989B8D1-F861-44BF-90E4-84CCD2E53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71" y="-2150740"/>
              <a:ext cx="58073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Dặn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dò</a:t>
              </a:r>
              <a:endParaRPr lang="en-US" sz="3200" b="1" dirty="0">
                <a:solidFill>
                  <a:prstClr val="black"/>
                </a:solidFill>
                <a:latin typeface="UTM Centur" panose="02040603050506020204" pitchFamily="18" charset="0"/>
                <a:cs typeface="Arial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06A0666-6080-442F-825D-4C57082E8D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8" t="14564" r="27303" b="16469"/>
          <a:stretch/>
        </p:blipFill>
        <p:spPr>
          <a:xfrm flipH="1">
            <a:off x="9576200" y="4234604"/>
            <a:ext cx="1539542" cy="230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9707"/>
            <a:ext cx="10515600" cy="1325563"/>
          </a:xfrm>
        </p:spPr>
        <p:txBody>
          <a:bodyPr/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Khởi động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76274" y="1345544"/>
            <a:ext cx="5516921" cy="2214984"/>
          </a:xfrm>
          <a:prstGeom prst="cloudCallout">
            <a:avLst>
              <a:gd name="adj1" fmla="val 37527"/>
              <a:gd name="adj2" fmla="val 1153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Vì sao khi nhai cơm lâu trong miệng lại cảm có cảm giác ngọt 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82" y="4177240"/>
            <a:ext cx="3267627" cy="245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5960267" y="1345544"/>
            <a:ext cx="6093188" cy="2561438"/>
          </a:xfrm>
          <a:prstGeom prst="cloudCallout">
            <a:avLst>
              <a:gd name="adj1" fmla="val -50039"/>
              <a:gd name="adj2" fmla="val 73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Kể tên các cơ quan ở khoang miệng tham gia vào quá trình biến đổi thức ăn về mặt lí học?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04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45088" y="759068"/>
            <a:ext cx="98706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BÀI 7.CÁC CƠ QUAN TIÊU HÓA VÀ QUÁ TRÌNH TIÊU HÓA THỨC ĂN 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gray">
          <a:xfrm>
            <a:off x="1186273" y="1969614"/>
            <a:ext cx="3895725" cy="3892550"/>
          </a:xfrm>
          <a:prstGeom prst="ellipse">
            <a:avLst/>
          </a:prstGeom>
          <a:solidFill>
            <a:schemeClr val="tx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prstDash val="lg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 Box 39"/>
          <p:cNvSpPr txBox="1">
            <a:spLocks noChangeArrowheads="1"/>
          </p:cNvSpPr>
          <p:nvPr/>
        </p:nvSpPr>
        <p:spPr bwMode="black">
          <a:xfrm>
            <a:off x="4665152" y="2213432"/>
            <a:ext cx="4803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smtClean="0"/>
              <a:t>CÁC CƠ QUAN TIÊU HÓA</a:t>
            </a:r>
            <a:endParaRPr lang="en-US" altLang="en-US" sz="2400" b="1"/>
          </a:p>
        </p:txBody>
      </p:sp>
      <p:sp>
        <p:nvSpPr>
          <p:cNvPr id="7" name="Text Box 40"/>
          <p:cNvSpPr txBox="1">
            <a:spLocks noChangeArrowheads="1"/>
          </p:cNvSpPr>
          <p:nvPr/>
        </p:nvSpPr>
        <p:spPr bwMode="black">
          <a:xfrm>
            <a:off x="4666739" y="5188568"/>
            <a:ext cx="32273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smtClean="0"/>
              <a:t>VAI TRÒ CỦA GAN</a:t>
            </a:r>
            <a:endParaRPr lang="en-US" altLang="en-US" sz="2400" b="1"/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black">
          <a:xfrm>
            <a:off x="5090158" y="4422897"/>
            <a:ext cx="74158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smtClean="0"/>
              <a:t> </a:t>
            </a:r>
            <a:r>
              <a:rPr lang="en-US" altLang="en-US" sz="2400" b="1"/>
              <a:t>TIÊU HÓA THỨC ĂN Ở </a:t>
            </a:r>
            <a:r>
              <a:rPr lang="en-US" altLang="en-US" sz="2400" b="1" smtClean="0"/>
              <a:t>RUỘT NON</a:t>
            </a:r>
            <a:endParaRPr lang="en-US" altLang="en-US" sz="2400" b="1"/>
          </a:p>
        </p:txBody>
      </p:sp>
      <p:sp>
        <p:nvSpPr>
          <p:cNvPr id="9" name="Text Box 42"/>
          <p:cNvSpPr txBox="1">
            <a:spLocks noChangeArrowheads="1"/>
          </p:cNvSpPr>
          <p:nvPr/>
        </p:nvSpPr>
        <p:spPr bwMode="black">
          <a:xfrm>
            <a:off x="5193123" y="2881136"/>
            <a:ext cx="82745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smtClean="0"/>
              <a:t>TIÊU HÓA THỨC ĂN Ở KHOANG MIỆNG</a:t>
            </a:r>
            <a:endParaRPr lang="en-US" altLang="en-US" sz="2400" b="1"/>
          </a:p>
        </p:txBody>
      </p:sp>
      <p:sp>
        <p:nvSpPr>
          <p:cNvPr id="10" name="Text Box 43"/>
          <p:cNvSpPr txBox="1">
            <a:spLocks noChangeArrowheads="1"/>
          </p:cNvSpPr>
          <p:nvPr/>
        </p:nvSpPr>
        <p:spPr bwMode="black">
          <a:xfrm>
            <a:off x="5376043" y="3652016"/>
            <a:ext cx="67921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smtClean="0"/>
              <a:t> </a:t>
            </a:r>
            <a:r>
              <a:rPr lang="en-US" altLang="en-US" sz="2400" b="1"/>
              <a:t>TIÊU HÓA THỨC ĂN </a:t>
            </a:r>
            <a:r>
              <a:rPr lang="en-US" altLang="en-US" sz="2400" b="1" smtClean="0"/>
              <a:t>Ở DẠ DÀY</a:t>
            </a:r>
            <a:endParaRPr lang="en-US" altLang="en-US" sz="2400" b="1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257164" y="2180095"/>
            <a:ext cx="457200" cy="457200"/>
            <a:chOff x="384" y="1776"/>
            <a:chExt cx="1488" cy="1488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280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490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2800"/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745448" y="2890364"/>
            <a:ext cx="457200" cy="457200"/>
            <a:chOff x="384" y="1776"/>
            <a:chExt cx="1488" cy="1488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280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4902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2800"/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974048" y="3647602"/>
            <a:ext cx="457200" cy="457200"/>
            <a:chOff x="384" y="1776"/>
            <a:chExt cx="1488" cy="1488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1019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280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4902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hlink">
                  <a:alpha val="2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2800"/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745448" y="4414364"/>
            <a:ext cx="457200" cy="457200"/>
            <a:chOff x="384" y="1776"/>
            <a:chExt cx="1488" cy="1488"/>
          </a:xfrm>
        </p:grpSpPr>
        <p:sp>
          <p:nvSpPr>
            <p:cNvPr id="21" name="Oval 20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folHlink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280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3490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2800"/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4273039" y="5193033"/>
            <a:ext cx="457200" cy="457200"/>
            <a:chOff x="384" y="1776"/>
            <a:chExt cx="1488" cy="1488"/>
          </a:xfrm>
        </p:grpSpPr>
        <p:sp>
          <p:nvSpPr>
            <p:cNvPr id="24" name="Oval 23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04896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280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34902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D04896">
                  <a:alpha val="2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2800"/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1557748" y="2356964"/>
            <a:ext cx="3124200" cy="3124200"/>
            <a:chOff x="384" y="1776"/>
            <a:chExt cx="1488" cy="1488"/>
          </a:xfrm>
        </p:grpSpPr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34902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1">
                  <a:alpha val="2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9" name="Text Box 37"/>
          <p:cNvSpPr txBox="1">
            <a:spLocks noChangeArrowheads="1"/>
          </p:cNvSpPr>
          <p:nvPr/>
        </p:nvSpPr>
        <p:spPr bwMode="white">
          <a:xfrm>
            <a:off x="1926048" y="3614264"/>
            <a:ext cx="2362200" cy="64135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chemeClr val="bg1"/>
                </a:solidFill>
              </a:rPr>
              <a:t>LOGO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703" y="1826252"/>
            <a:ext cx="3587314" cy="4217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TextBox 30"/>
          <p:cNvSpPr txBox="1"/>
          <p:nvPr/>
        </p:nvSpPr>
        <p:spPr>
          <a:xfrm>
            <a:off x="4071008" y="350882"/>
            <a:ext cx="5059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Tiết 13 – 14 – 15 – 16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6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05" t="7273" r="3863" b="7474"/>
          <a:stretch/>
        </p:blipFill>
        <p:spPr>
          <a:xfrm>
            <a:off x="-623454" y="1"/>
            <a:ext cx="13088080" cy="70007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A61768-C0FA-493F-A9C1-309626126708}"/>
              </a:ext>
            </a:extLst>
          </p:cNvPr>
          <p:cNvSpPr txBox="1"/>
          <p:nvPr/>
        </p:nvSpPr>
        <p:spPr>
          <a:xfrm>
            <a:off x="1918938" y="696247"/>
            <a:ext cx="10427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chemeClr val="accent1"/>
                </a:solidFill>
                <a:latin typeface="UTM Centur" panose="02040603050506020204" pitchFamily="18" charset="0"/>
              </a:rPr>
              <a:t>Tiết 15. TIÊU </a:t>
            </a:r>
            <a:r>
              <a:rPr lang="en-US" sz="6000" b="1" dirty="0">
                <a:solidFill>
                  <a:schemeClr val="accent1"/>
                </a:solidFill>
                <a:latin typeface="UTM Centur" panose="02040603050506020204" pitchFamily="18" charset="0"/>
              </a:rPr>
              <a:t>HÓA Ở DẠ DÀY</a:t>
            </a:r>
            <a:endParaRPr lang="en-GB" sz="6000" b="1" dirty="0">
              <a:solidFill>
                <a:schemeClr val="accent1"/>
              </a:solidFill>
              <a:latin typeface="UTM Centur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485" y="2408155"/>
            <a:ext cx="4762500" cy="3171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8682" y="1848177"/>
            <a:ext cx="3785944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736" r="15625"/>
          <a:stretch/>
        </p:blipFill>
        <p:spPr>
          <a:xfrm>
            <a:off x="595313" y="2230581"/>
            <a:ext cx="3713018" cy="3406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71945" y="1229401"/>
            <a:ext cx="696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III. Tiêu hóa thức ăn ở dạ dày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gray">
          <a:xfrm>
            <a:off x="4208318" y="2479531"/>
            <a:ext cx="6324600" cy="132397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4346431" y="2550968"/>
            <a:ext cx="1219200" cy="11842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gray">
          <a:xfrm>
            <a:off x="4422631" y="2627168"/>
            <a:ext cx="608012" cy="592138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54510"/>
                  <a:invGamma/>
                </a:schemeClr>
              </a:gs>
              <a:gs pos="50000">
                <a:schemeClr val="accent2">
                  <a:alpha val="0"/>
                </a:schemeClr>
              </a:gs>
              <a:gs pos="100000">
                <a:schemeClr val="accent2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gray">
          <a:xfrm>
            <a:off x="4750016" y="2874818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altLang="en-US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1</a:t>
            </a:r>
            <a:endParaRPr lang="en-US" altLang="en-US" sz="28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gray">
          <a:xfrm>
            <a:off x="5725174" y="2923237"/>
            <a:ext cx="464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altLang="en-US" sz="2400" b="1" smtClean="0">
                <a:solidFill>
                  <a:srgbClr val="000000"/>
                </a:solidFill>
                <a:cs typeface="Arial" panose="020B0604020202020204" pitchFamily="34" charset="0"/>
              </a:rPr>
              <a:t>Cấu tạo dạ dày</a:t>
            </a:r>
            <a:endParaRPr lang="en-US" altLang="en-US" sz="2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4152900" y="4081317"/>
            <a:ext cx="6324600" cy="132397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gray">
          <a:xfrm>
            <a:off x="4346431" y="4151168"/>
            <a:ext cx="1219200" cy="11842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gray">
          <a:xfrm>
            <a:off x="4750016" y="4475018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altLang="en-US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</a:t>
            </a:r>
            <a:endParaRPr lang="en-US" altLang="en-US" sz="28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gray">
          <a:xfrm>
            <a:off x="5725174" y="4531374"/>
            <a:ext cx="464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altLang="en-US" sz="2400" b="1" smtClean="0">
                <a:solidFill>
                  <a:srgbClr val="000000"/>
                </a:solidFill>
                <a:cs typeface="Arial" panose="020B0604020202020204" pitchFamily="34" charset="0"/>
              </a:rPr>
              <a:t>Tiêu hóa ở dạ dày</a:t>
            </a:r>
            <a:endParaRPr lang="en-US" altLang="en-US" sz="2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gray">
          <a:xfrm>
            <a:off x="4422631" y="4235306"/>
            <a:ext cx="608012" cy="592137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05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5326936-5495-426F-A6BC-F3064D47AC8C}"/>
              </a:ext>
            </a:extLst>
          </p:cNvPr>
          <p:cNvSpPr txBox="1"/>
          <p:nvPr/>
        </p:nvSpPr>
        <p:spPr>
          <a:xfrm rot="10800000">
            <a:off x="7556536" y="305923"/>
            <a:ext cx="4328022" cy="582436"/>
          </a:xfrm>
          <a:prstGeom prst="rect">
            <a:avLst/>
          </a:prstGeom>
          <a:solidFill>
            <a:srgbClr val="FCC493"/>
          </a:solidFill>
          <a:ln>
            <a:solidFill>
              <a:srgbClr val="FCC493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CBB643-17D9-41E4-8BD8-E291AF2F0631}"/>
              </a:ext>
            </a:extLst>
          </p:cNvPr>
          <p:cNvSpPr/>
          <p:nvPr/>
        </p:nvSpPr>
        <p:spPr bwMode="auto">
          <a:xfrm>
            <a:off x="3849907" y="164090"/>
            <a:ext cx="5390262" cy="786664"/>
          </a:xfrm>
          <a:prstGeom prst="rect">
            <a:avLst/>
          </a:pr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0E8349-E596-44C6-B190-A415266CFC23}"/>
              </a:ext>
            </a:extLst>
          </p:cNvPr>
          <p:cNvGrpSpPr/>
          <p:nvPr/>
        </p:nvGrpSpPr>
        <p:grpSpPr>
          <a:xfrm>
            <a:off x="3781285" y="312240"/>
            <a:ext cx="5527506" cy="881564"/>
            <a:chOff x="153771" y="-2150740"/>
            <a:chExt cx="5527506" cy="88156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B3FA724-AB8C-46C2-BB41-F2809FFF09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3237" y="-1269176"/>
              <a:ext cx="5418040" cy="0"/>
            </a:xfrm>
            <a:prstGeom prst="line">
              <a:avLst/>
            </a:prstGeom>
            <a:noFill/>
            <a:ln w="12700" cap="flat" cmpd="sng" algn="ctr">
              <a:solidFill>
                <a:srgbClr val="60B5CC"/>
              </a:solidFill>
              <a:prstDash val="dash"/>
            </a:ln>
            <a:effectLst/>
          </p:spPr>
        </p:cxnSp>
        <p:sp>
          <p:nvSpPr>
            <p:cNvPr id="7" name="Rectangle 39">
              <a:extLst>
                <a:ext uri="{FF2B5EF4-FFF2-40B4-BE49-F238E27FC236}">
                  <a16:creationId xmlns:a16="http://schemas.microsoft.com/office/drawing/2014/main" id="{AA96FFC1-7BE5-4594-A3A9-FBCAD4EE3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71" y="-2150740"/>
              <a:ext cx="530857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1</a:t>
              </a:r>
              <a:r>
                <a:rPr lang="en-US" sz="3200" b="1" smtClean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.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Cấu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tạo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dạ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dày</a:t>
              </a:r>
              <a:endParaRPr lang="en-US" sz="3200" b="1" dirty="0">
                <a:solidFill>
                  <a:prstClr val="black"/>
                </a:solidFill>
                <a:latin typeface="UTM Centur" panose="02040603050506020204" pitchFamily="18" charset="0"/>
                <a:cs typeface="Arial" charset="0"/>
              </a:endParaRPr>
            </a:p>
          </p:txBody>
        </p:sp>
      </p:grpSp>
      <p:sp>
        <p:nvSpPr>
          <p:cNvPr id="11" name="Cloud Callout 10"/>
          <p:cNvSpPr/>
          <p:nvPr/>
        </p:nvSpPr>
        <p:spPr>
          <a:xfrm>
            <a:off x="443345" y="1747416"/>
            <a:ext cx="5516921" cy="1740441"/>
          </a:xfrm>
          <a:prstGeom prst="cloudCallout">
            <a:avLst>
              <a:gd name="adj1" fmla="val -20735"/>
              <a:gd name="adj2" fmla="val 1073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Hệ tiêu hóa gồm những cơ quan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nào 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0267" y="1092422"/>
            <a:ext cx="6231733" cy="55797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1202"/>
            <a:ext cx="3267627" cy="245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19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072" y="1814946"/>
            <a:ext cx="6259613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326936-5495-426F-A6BC-F3064D47AC8C}"/>
              </a:ext>
            </a:extLst>
          </p:cNvPr>
          <p:cNvSpPr txBox="1"/>
          <p:nvPr/>
        </p:nvSpPr>
        <p:spPr>
          <a:xfrm rot="10800000">
            <a:off x="7639664" y="352244"/>
            <a:ext cx="4328022" cy="582436"/>
          </a:xfrm>
          <a:prstGeom prst="rect">
            <a:avLst/>
          </a:prstGeom>
          <a:solidFill>
            <a:srgbClr val="FCC493"/>
          </a:solidFill>
          <a:ln>
            <a:solidFill>
              <a:srgbClr val="FCC493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CBB643-17D9-41E4-8BD8-E291AF2F0631}"/>
              </a:ext>
            </a:extLst>
          </p:cNvPr>
          <p:cNvSpPr/>
          <p:nvPr/>
        </p:nvSpPr>
        <p:spPr bwMode="auto">
          <a:xfrm>
            <a:off x="2932008" y="186540"/>
            <a:ext cx="5390262" cy="786664"/>
          </a:xfrm>
          <a:prstGeom prst="rect">
            <a:avLst/>
          </a:pr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0E8349-E596-44C6-B190-A415266CFC23}"/>
              </a:ext>
            </a:extLst>
          </p:cNvPr>
          <p:cNvGrpSpPr/>
          <p:nvPr/>
        </p:nvGrpSpPr>
        <p:grpSpPr>
          <a:xfrm>
            <a:off x="2863386" y="279272"/>
            <a:ext cx="5527506" cy="881564"/>
            <a:chOff x="153771" y="-2150740"/>
            <a:chExt cx="5527506" cy="88156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B3FA724-AB8C-46C2-BB41-F2809FFF09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3237" y="-1269176"/>
              <a:ext cx="5418040" cy="0"/>
            </a:xfrm>
            <a:prstGeom prst="line">
              <a:avLst/>
            </a:prstGeom>
            <a:noFill/>
            <a:ln w="12700" cap="flat" cmpd="sng" algn="ctr">
              <a:solidFill>
                <a:srgbClr val="60B5CC"/>
              </a:solidFill>
              <a:prstDash val="dash"/>
            </a:ln>
            <a:effectLst/>
          </p:spPr>
        </p:cxnSp>
        <p:sp>
          <p:nvSpPr>
            <p:cNvPr id="9" name="Rectangle 39">
              <a:extLst>
                <a:ext uri="{FF2B5EF4-FFF2-40B4-BE49-F238E27FC236}">
                  <a16:creationId xmlns:a16="http://schemas.microsoft.com/office/drawing/2014/main" id="{AA96FFC1-7BE5-4594-A3A9-FBCAD4EE3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71" y="-2150740"/>
              <a:ext cx="530857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1</a:t>
              </a:r>
              <a:r>
                <a:rPr lang="en-US" sz="3200" b="1" smtClean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.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Cấu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tạo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dạ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dày</a:t>
              </a:r>
              <a:endParaRPr lang="en-US" sz="3200" b="1" dirty="0">
                <a:solidFill>
                  <a:prstClr val="black"/>
                </a:solidFill>
                <a:latin typeface="UTM Centur" panose="02040603050506020204" pitchFamily="18" charset="0"/>
                <a:cs typeface="Arial" charset="0"/>
              </a:endParaRPr>
            </a:p>
          </p:txBody>
        </p:sp>
      </p:grpSp>
      <p:sp>
        <p:nvSpPr>
          <p:cNvPr id="10" name="Rounded Rectangular Callout 9"/>
          <p:cNvSpPr/>
          <p:nvPr/>
        </p:nvSpPr>
        <p:spPr>
          <a:xfrm>
            <a:off x="761057" y="1747400"/>
            <a:ext cx="4849091" cy="2008909"/>
          </a:xfrm>
          <a:prstGeom prst="wedgeRoundRectCallout">
            <a:avLst>
              <a:gd name="adj1" fmla="val -31508"/>
              <a:gd name="adj2" fmla="val 831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Vì sao khi ta ăn quá nhiều sẽ bị nôn ra 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2872"/>
            <a:ext cx="3267627" cy="245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9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34CBB643-17D9-41E4-8BD8-E291AF2F0631}"/>
              </a:ext>
            </a:extLst>
          </p:cNvPr>
          <p:cNvSpPr/>
          <p:nvPr/>
        </p:nvSpPr>
        <p:spPr bwMode="auto">
          <a:xfrm>
            <a:off x="3849907" y="219508"/>
            <a:ext cx="5390262" cy="786664"/>
          </a:xfrm>
          <a:prstGeom prst="rect">
            <a:avLst/>
          </a:prstGeom>
          <a:solidFill>
            <a:srgbClr val="60B5C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0E8349-E596-44C6-B190-A415266CFC23}"/>
              </a:ext>
            </a:extLst>
          </p:cNvPr>
          <p:cNvGrpSpPr/>
          <p:nvPr/>
        </p:nvGrpSpPr>
        <p:grpSpPr>
          <a:xfrm>
            <a:off x="3781285" y="312240"/>
            <a:ext cx="5527506" cy="881564"/>
            <a:chOff x="153771" y="-2150740"/>
            <a:chExt cx="5527506" cy="881564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B3FA724-AB8C-46C2-BB41-F2809FFF09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3237" y="-1269176"/>
              <a:ext cx="5418040" cy="0"/>
            </a:xfrm>
            <a:prstGeom prst="line">
              <a:avLst/>
            </a:prstGeom>
            <a:noFill/>
            <a:ln w="12700" cap="flat" cmpd="sng" algn="ctr">
              <a:solidFill>
                <a:srgbClr val="60B5CC"/>
              </a:solidFill>
              <a:prstDash val="dash"/>
            </a:ln>
            <a:effectLst/>
          </p:spPr>
        </p:cxnSp>
        <p:sp>
          <p:nvSpPr>
            <p:cNvPr id="15" name="Rectangle 39">
              <a:extLst>
                <a:ext uri="{FF2B5EF4-FFF2-40B4-BE49-F238E27FC236}">
                  <a16:creationId xmlns:a16="http://schemas.microsoft.com/office/drawing/2014/main" id="{AA96FFC1-7BE5-4594-A3A9-FBCAD4EE3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71" y="-2150740"/>
              <a:ext cx="530857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1</a:t>
              </a:r>
              <a:r>
                <a:rPr lang="en-US" sz="3200" b="1" smtClean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.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Cấu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tạo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dạ</a:t>
              </a:r>
              <a:r>
                <a:rPr lang="en-US" sz="3200" b="1" dirty="0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UTM Centur" panose="02040603050506020204" pitchFamily="18" charset="0"/>
                  <a:cs typeface="Arial" charset="0"/>
                </a:rPr>
                <a:t>dày</a:t>
              </a:r>
              <a:endParaRPr lang="en-US" sz="3200" b="1" dirty="0">
                <a:solidFill>
                  <a:prstClr val="black"/>
                </a:solidFill>
                <a:latin typeface="UTM Centur" panose="02040603050506020204" pitchFamily="18" charset="0"/>
                <a:cs typeface="Arial" charset="0"/>
              </a:endParaRPr>
            </a:p>
          </p:txBody>
        </p:sp>
      </p:grpSp>
      <p:sp>
        <p:nvSpPr>
          <p:cNvPr id="3" name="Rectangle 39">
            <a:extLst>
              <a:ext uri="{FF2B5EF4-FFF2-40B4-BE49-F238E27FC236}">
                <a16:creationId xmlns:a16="http://schemas.microsoft.com/office/drawing/2014/main" id="{2C9534B5-7BC7-452A-BB4D-B2C36C709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915" y="6314170"/>
            <a:ext cx="51789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Cấu</a:t>
            </a:r>
            <a:r>
              <a:rPr lang="en-US" sz="28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800" b="1" i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tạo</a:t>
            </a:r>
            <a:r>
              <a:rPr lang="en-US" sz="28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800" b="1" i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dạ</a:t>
            </a:r>
            <a:r>
              <a:rPr lang="en-US" sz="28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 </a:t>
            </a:r>
            <a:r>
              <a:rPr lang="en-US" sz="2800" b="1" i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Centur" panose="02040603050506020204" pitchFamily="18" charset="0"/>
                <a:cs typeface="Arial" charset="0"/>
              </a:rPr>
              <a:t>dày</a:t>
            </a:r>
            <a:endParaRPr lang="en-US" sz="2800" b="1" i="1" u="sng" dirty="0">
              <a:solidFill>
                <a:schemeClr val="tx1">
                  <a:lumMod val="85000"/>
                  <a:lumOff val="15000"/>
                </a:schemeClr>
              </a:solidFill>
              <a:latin typeface="UTM Centur" panose="02040603050506020204" pitchFamily="18" charset="0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0FFF21-B327-4FC9-A53B-A19E0C1B58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8" t="1" r="1" b="6922"/>
          <a:stretch/>
        </p:blipFill>
        <p:spPr>
          <a:xfrm>
            <a:off x="3010860" y="1298203"/>
            <a:ext cx="4955458" cy="503583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69462F-7C5E-444C-A5C0-A21453CBE813}"/>
              </a:ext>
            </a:extLst>
          </p:cNvPr>
          <p:cNvCxnSpPr/>
          <p:nvPr/>
        </p:nvCxnSpPr>
        <p:spPr>
          <a:xfrm flipV="1">
            <a:off x="2053281" y="1976284"/>
            <a:ext cx="3178907" cy="103239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8C21DC-B603-47C3-AD6C-761CF4253497}"/>
              </a:ext>
            </a:extLst>
          </p:cNvPr>
          <p:cNvCxnSpPr>
            <a:cxnSpLocks/>
          </p:cNvCxnSpPr>
          <p:nvPr/>
        </p:nvCxnSpPr>
        <p:spPr>
          <a:xfrm flipH="1">
            <a:off x="6821641" y="2757604"/>
            <a:ext cx="2102256" cy="98222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9246DAE-09F2-4F1A-BD6F-4459967EA809}"/>
              </a:ext>
            </a:extLst>
          </p:cNvPr>
          <p:cNvCxnSpPr>
            <a:cxnSpLocks/>
          </p:cNvCxnSpPr>
          <p:nvPr/>
        </p:nvCxnSpPr>
        <p:spPr>
          <a:xfrm flipH="1">
            <a:off x="6821641" y="3380553"/>
            <a:ext cx="2102256" cy="98222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D2161A5-D5CA-4A87-BEBC-174B2D501A60}"/>
              </a:ext>
            </a:extLst>
          </p:cNvPr>
          <p:cNvCxnSpPr>
            <a:cxnSpLocks/>
          </p:cNvCxnSpPr>
          <p:nvPr/>
        </p:nvCxnSpPr>
        <p:spPr>
          <a:xfrm flipH="1">
            <a:off x="6849050" y="3965834"/>
            <a:ext cx="2102256" cy="98222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E723D4C-2EF3-4104-A1B6-6C2C61D5B9EA}"/>
              </a:ext>
            </a:extLst>
          </p:cNvPr>
          <p:cNvSpPr txBox="1"/>
          <p:nvPr/>
        </p:nvSpPr>
        <p:spPr>
          <a:xfrm>
            <a:off x="466134" y="1594993"/>
            <a:ext cx="1587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DAE5FC-9C42-4450-9640-02FF4279102B}"/>
              </a:ext>
            </a:extLst>
          </p:cNvPr>
          <p:cNvSpPr txBox="1"/>
          <p:nvPr/>
        </p:nvSpPr>
        <p:spPr>
          <a:xfrm>
            <a:off x="8553166" y="2348987"/>
            <a:ext cx="238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39B9CF-7542-4ABF-A32E-69D5880E8F03}"/>
              </a:ext>
            </a:extLst>
          </p:cNvPr>
          <p:cNvSpPr txBox="1"/>
          <p:nvPr/>
        </p:nvSpPr>
        <p:spPr>
          <a:xfrm>
            <a:off x="8700582" y="3017110"/>
            <a:ext cx="238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DB820B-2C6B-4B02-9B1E-096953920CCB}"/>
              </a:ext>
            </a:extLst>
          </p:cNvPr>
          <p:cNvSpPr txBox="1"/>
          <p:nvPr/>
        </p:nvSpPr>
        <p:spPr>
          <a:xfrm>
            <a:off x="8700583" y="3715663"/>
            <a:ext cx="238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32B9F2E-8678-432F-B1E9-0A1F8B85FDDD}"/>
              </a:ext>
            </a:extLst>
          </p:cNvPr>
          <p:cNvCxnSpPr>
            <a:cxnSpLocks/>
          </p:cNvCxnSpPr>
          <p:nvPr/>
        </p:nvCxnSpPr>
        <p:spPr>
          <a:xfrm flipH="1">
            <a:off x="7502038" y="1669421"/>
            <a:ext cx="2102256" cy="98222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195B237-7625-4766-8210-927C2872E463}"/>
              </a:ext>
            </a:extLst>
          </p:cNvPr>
          <p:cNvSpPr txBox="1"/>
          <p:nvPr/>
        </p:nvSpPr>
        <p:spPr>
          <a:xfrm>
            <a:off x="9313112" y="1364160"/>
            <a:ext cx="238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648C714-B115-46B7-B4D4-DB594D4DBD49}"/>
              </a:ext>
            </a:extLst>
          </p:cNvPr>
          <p:cNvCxnSpPr>
            <a:cxnSpLocks/>
          </p:cNvCxnSpPr>
          <p:nvPr/>
        </p:nvCxnSpPr>
        <p:spPr>
          <a:xfrm flipH="1">
            <a:off x="6598326" y="4856734"/>
            <a:ext cx="2102256" cy="98222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66CB108-C81F-42A1-A6B8-7ACFC8202AC4}"/>
              </a:ext>
            </a:extLst>
          </p:cNvPr>
          <p:cNvSpPr txBox="1"/>
          <p:nvPr/>
        </p:nvSpPr>
        <p:spPr>
          <a:xfrm>
            <a:off x="8412132" y="4566386"/>
            <a:ext cx="3285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AD83332-4D28-4C40-8104-5E9BBD99A180}"/>
              </a:ext>
            </a:extLst>
          </p:cNvPr>
          <p:cNvCxnSpPr>
            <a:cxnSpLocks/>
          </p:cNvCxnSpPr>
          <p:nvPr/>
        </p:nvCxnSpPr>
        <p:spPr>
          <a:xfrm flipH="1" flipV="1">
            <a:off x="5399782" y="5458307"/>
            <a:ext cx="2188805" cy="8923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E227ECA-CD8D-4C61-B86A-7EC3780DECDD}"/>
              </a:ext>
            </a:extLst>
          </p:cNvPr>
          <p:cNvSpPr txBox="1"/>
          <p:nvPr/>
        </p:nvSpPr>
        <p:spPr>
          <a:xfrm>
            <a:off x="7646346" y="5308126"/>
            <a:ext cx="3285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CBEEFCC-93EB-4818-8F7A-4D104FF6DFF8}"/>
              </a:ext>
            </a:extLst>
          </p:cNvPr>
          <p:cNvCxnSpPr>
            <a:cxnSpLocks/>
          </p:cNvCxnSpPr>
          <p:nvPr/>
        </p:nvCxnSpPr>
        <p:spPr>
          <a:xfrm>
            <a:off x="1437668" y="4064056"/>
            <a:ext cx="2064489" cy="558527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54200D1-9E07-486D-B851-2E448E19FA66}"/>
              </a:ext>
            </a:extLst>
          </p:cNvPr>
          <p:cNvSpPr txBox="1"/>
          <p:nvPr/>
        </p:nvSpPr>
        <p:spPr>
          <a:xfrm>
            <a:off x="151350" y="3526636"/>
            <a:ext cx="1587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10737268" y="2484027"/>
            <a:ext cx="575943" cy="158002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332940" y="2777442"/>
            <a:ext cx="972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Lớp cơ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00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2404</TotalTime>
  <Words>825</Words>
  <Application>Microsoft Office PowerPoint</Application>
  <PresentationFormat>Widescreen</PresentationFormat>
  <Paragraphs>176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Times New Roman</vt:lpstr>
      <vt:lpstr>UTM Centur</vt:lpstr>
      <vt:lpstr>Office Theme</vt:lpstr>
      <vt:lpstr>PowerPoint Presentation</vt:lpstr>
      <vt:lpstr>PowerPoint Presentation</vt:lpstr>
      <vt:lpstr>Khởi động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Chinh</dc:creator>
  <cp:lastModifiedBy>Aadmin</cp:lastModifiedBy>
  <cp:revision>86</cp:revision>
  <dcterms:created xsi:type="dcterms:W3CDTF">2020-11-01T07:34:16Z</dcterms:created>
  <dcterms:modified xsi:type="dcterms:W3CDTF">2021-12-14T03:38:08Z</dcterms:modified>
</cp:coreProperties>
</file>